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5"/>
  </p:notesMasterIdLst>
  <p:sldIdLst>
    <p:sldId id="256" r:id="rId2"/>
    <p:sldId id="418" r:id="rId3"/>
    <p:sldId id="416" r:id="rId4"/>
    <p:sldId id="285" r:id="rId5"/>
    <p:sldId id="358" r:id="rId6"/>
    <p:sldId id="382" r:id="rId7"/>
    <p:sldId id="383" r:id="rId8"/>
    <p:sldId id="386" r:id="rId9"/>
    <p:sldId id="387" r:id="rId10"/>
    <p:sldId id="286" r:id="rId11"/>
    <p:sldId id="287" r:id="rId12"/>
    <p:sldId id="290" r:id="rId13"/>
    <p:sldId id="293" r:id="rId14"/>
    <p:sldId id="303" r:id="rId15"/>
    <p:sldId id="400" r:id="rId16"/>
    <p:sldId id="419" r:id="rId17"/>
    <p:sldId id="304" r:id="rId18"/>
    <p:sldId id="388" r:id="rId19"/>
    <p:sldId id="294" r:id="rId20"/>
    <p:sldId id="306" r:id="rId21"/>
    <p:sldId id="420" r:id="rId22"/>
    <p:sldId id="311" r:id="rId23"/>
    <p:sldId id="392" r:id="rId24"/>
    <p:sldId id="393" r:id="rId25"/>
    <p:sldId id="408" r:id="rId26"/>
    <p:sldId id="331" r:id="rId27"/>
    <p:sldId id="357" r:id="rId28"/>
    <p:sldId id="321" r:id="rId29"/>
    <p:sldId id="360" r:id="rId30"/>
    <p:sldId id="409" r:id="rId31"/>
    <p:sldId id="324" r:id="rId32"/>
    <p:sldId id="318" r:id="rId33"/>
    <p:sldId id="352" r:id="rId34"/>
    <p:sldId id="410" r:id="rId35"/>
    <p:sldId id="302" r:id="rId36"/>
    <p:sldId id="412" r:id="rId37"/>
    <p:sldId id="421" r:id="rId38"/>
    <p:sldId id="325" r:id="rId39"/>
    <p:sldId id="423" r:id="rId40"/>
    <p:sldId id="295" r:id="rId41"/>
    <p:sldId id="298" r:id="rId42"/>
    <p:sldId id="299" r:id="rId43"/>
    <p:sldId id="301" r:id="rId44"/>
    <p:sldId id="315" r:id="rId45"/>
    <p:sldId id="390" r:id="rId46"/>
    <p:sldId id="348" r:id="rId47"/>
    <p:sldId id="339" r:id="rId48"/>
    <p:sldId id="340" r:id="rId49"/>
    <p:sldId id="398" r:id="rId50"/>
    <p:sldId id="399" r:id="rId51"/>
    <p:sldId id="337" r:id="rId52"/>
    <p:sldId id="329" r:id="rId53"/>
    <p:sldId id="317" r:id="rId54"/>
    <p:sldId id="369" r:id="rId55"/>
    <p:sldId id="344" r:id="rId56"/>
    <p:sldId id="414" r:id="rId57"/>
    <p:sldId id="335" r:id="rId58"/>
    <p:sldId id="370" r:id="rId59"/>
    <p:sldId id="444" r:id="rId60"/>
    <p:sldId id="362" r:id="rId61"/>
    <p:sldId id="378" r:id="rId62"/>
    <p:sldId id="459" r:id="rId63"/>
    <p:sldId id="460" r:id="rId64"/>
    <p:sldId id="338" r:id="rId65"/>
    <p:sldId id="334" r:id="rId66"/>
    <p:sldId id="346" r:id="rId67"/>
    <p:sldId id="367" r:id="rId68"/>
    <p:sldId id="347" r:id="rId69"/>
    <p:sldId id="368" r:id="rId70"/>
    <p:sldId id="458" r:id="rId71"/>
    <p:sldId id="457" r:id="rId72"/>
    <p:sldId id="424" r:id="rId73"/>
    <p:sldId id="425" r:id="rId74"/>
    <p:sldId id="426" r:id="rId75"/>
    <p:sldId id="427" r:id="rId76"/>
    <p:sldId id="447" r:id="rId77"/>
    <p:sldId id="456" r:id="rId78"/>
    <p:sldId id="452" r:id="rId79"/>
    <p:sldId id="463" r:id="rId80"/>
    <p:sldId id="464" r:id="rId81"/>
    <p:sldId id="462" r:id="rId82"/>
    <p:sldId id="471" r:id="rId83"/>
    <p:sldId id="454" r:id="rId84"/>
    <p:sldId id="442" r:id="rId85"/>
    <p:sldId id="443" r:id="rId86"/>
    <p:sldId id="445" r:id="rId87"/>
    <p:sldId id="455" r:id="rId88"/>
    <p:sldId id="451" r:id="rId89"/>
    <p:sldId id="429" r:id="rId90"/>
    <p:sldId id="430" r:id="rId91"/>
    <p:sldId id="436" r:id="rId92"/>
    <p:sldId id="432" r:id="rId93"/>
    <p:sldId id="465" r:id="rId94"/>
    <p:sldId id="467" r:id="rId95"/>
    <p:sldId id="466" r:id="rId96"/>
    <p:sldId id="431" r:id="rId97"/>
    <p:sldId id="434" r:id="rId98"/>
    <p:sldId id="438" r:id="rId99"/>
    <p:sldId id="439" r:id="rId100"/>
    <p:sldId id="441" r:id="rId101"/>
    <p:sldId id="468" r:id="rId102"/>
    <p:sldId id="433" r:id="rId103"/>
    <p:sldId id="469" r:id="rId104"/>
    <p:sldId id="470" r:id="rId105"/>
    <p:sldId id="361" r:id="rId106"/>
    <p:sldId id="365" r:id="rId107"/>
    <p:sldId id="345" r:id="rId108"/>
    <p:sldId id="343" r:id="rId109"/>
    <p:sldId id="411" r:id="rId110"/>
    <p:sldId id="330" r:id="rId111"/>
    <p:sldId id="415" r:id="rId112"/>
    <p:sldId id="342" r:id="rId113"/>
    <p:sldId id="428" r:id="rId1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2" autoAdjust="0"/>
    <p:restoredTop sz="94007" autoAdjust="0"/>
  </p:normalViewPr>
  <p:slideViewPr>
    <p:cSldViewPr>
      <p:cViewPr varScale="1">
        <p:scale>
          <a:sx n="91" d="100"/>
          <a:sy n="91" d="100"/>
        </p:scale>
        <p:origin x="44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7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6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9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8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5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20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1AB6-1CE0-4D2B-B56B-BDCB4D96AD4C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77B5-087A-4EF0-B8E4-AE94F78D24B8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4DA2-D538-4CE7-81FE-212411B06CD8}" type="datetime1">
              <a:rPr lang="en-US" smtClean="0"/>
              <a:t>11/3/2025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9D50-6B73-4C48-815A-4CE1BAFE8613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3DEDE-635C-4C0A-8C79-7F2CA37EC985}" type="datetime1">
              <a:rPr lang="en-US" smtClean="0"/>
              <a:t>11/3/2025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F7767-7788-442B-B332-A2A9AF20E9EA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0.png"/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7" Type="http://schemas.openxmlformats.org/officeDocument/2006/relationships/hyperlink" Target="https://towardsdatascience.com/policy-gradients-in-a-nutshell-8b72f9743c5d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ntro-to-artificial-intelligence/q-learning-a-value-based-reinforcement-learning-algorithm-272706d835cf" TargetMode="Externa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spinningup.openai.com/en/latest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spinningup.openai.com/en/latest/spinningup/rl_intro.html" TargetMode="External"/><Relationship Id="rId2" Type="http://schemas.openxmlformats.org/officeDocument/2006/relationships/hyperlink" Target="https://github.com/tboulet/teach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dpmd.ai/DeepMindxUCL21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641.png"/><Relationship Id="rId4" Type="http://schemas.openxmlformats.org/officeDocument/2006/relationships/image" Target="../media/image85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27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5.jpeg"/><Relationship Id="rId4" Type="http://schemas.openxmlformats.org/officeDocument/2006/relationships/image" Target="../media/image36.png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33.png"/><Relationship Id="rId4" Type="http://schemas.openxmlformats.org/officeDocument/2006/relationships/image" Target="../media/image31.jpe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6.png"/><Relationship Id="rId10" Type="http://schemas.openxmlformats.org/officeDocument/2006/relationships/image" Target="../media/image451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103.png"/><Relationship Id="rId10" Type="http://schemas.openxmlformats.org/officeDocument/2006/relationships/image" Target="../media/image453.png"/><Relationship Id="rId4" Type="http://schemas.openxmlformats.org/officeDocument/2006/relationships/image" Target="../media/image760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120.png"/><Relationship Id="rId26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124.png"/><Relationship Id="rId7" Type="http://schemas.openxmlformats.org/officeDocument/2006/relationships/image" Target="../media/image59.png"/><Relationship Id="rId12" Type="http://schemas.openxmlformats.org/officeDocument/2006/relationships/image" Target="../media/image118.png"/><Relationship Id="rId17" Type="http://schemas.openxmlformats.org/officeDocument/2006/relationships/image" Target="../media/image1190.png"/><Relationship Id="rId25" Type="http://schemas.openxmlformats.org/officeDocument/2006/relationships/image" Target="../media/image66.png"/><Relationship Id="rId2" Type="http://schemas.openxmlformats.org/officeDocument/2006/relationships/image" Target="../media/image51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117.png"/><Relationship Id="rId24" Type="http://schemas.openxmlformats.org/officeDocument/2006/relationships/image" Target="../media/image65.png"/><Relationship Id="rId5" Type="http://schemas.openxmlformats.org/officeDocument/2006/relationships/image" Target="../media/image57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62.png"/><Relationship Id="rId19" Type="http://schemas.openxmlformats.org/officeDocument/2006/relationships/image" Target="../media/image122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Relationship Id="rId14" Type="http://schemas.openxmlformats.org/officeDocument/2006/relationships/image" Target="../media/image119.png"/><Relationship Id="rId22" Type="http://schemas.openxmlformats.org/officeDocument/2006/relationships/image" Target="../media/image630.png"/><Relationship Id="rId27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71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gif"/><Relationship Id="rId11" Type="http://schemas.openxmlformats.org/officeDocument/2006/relationships/image" Target="../media/image73.png"/><Relationship Id="rId5" Type="http://schemas.openxmlformats.org/officeDocument/2006/relationships/image" Target="../media/image990.png"/><Relationship Id="rId10" Type="http://schemas.openxmlformats.org/officeDocument/2006/relationships/image" Target="../media/image72.png"/><Relationship Id="rId4" Type="http://schemas.openxmlformats.org/officeDocument/2006/relationships/image" Target="../media/image65.gif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67.gif"/><Relationship Id="rId7" Type="http://schemas.openxmlformats.org/officeDocument/2006/relationships/image" Target="../media/image6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77.png"/><Relationship Id="rId5" Type="http://schemas.openxmlformats.org/officeDocument/2006/relationships/image" Target="../media/image68.gif"/><Relationship Id="rId10" Type="http://schemas.openxmlformats.org/officeDocument/2006/relationships/image" Target="../media/image63.png"/><Relationship Id="rId4" Type="http://schemas.openxmlformats.org/officeDocument/2006/relationships/image" Target="../media/image950.png"/><Relationship Id="rId9" Type="http://schemas.openxmlformats.org/officeDocument/2006/relationships/image" Target="../media/image10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70.png"/><Relationship Id="rId7" Type="http://schemas.openxmlformats.org/officeDocument/2006/relationships/image" Target="../media/image76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411.png"/><Relationship Id="rId4" Type="http://schemas.openxmlformats.org/officeDocument/2006/relationships/image" Target="../media/image14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77.gif"/><Relationship Id="rId7" Type="http://schemas.openxmlformats.org/officeDocument/2006/relationships/image" Target="../media/image1010.png"/><Relationship Id="rId12" Type="http://schemas.openxmlformats.org/officeDocument/2006/relationships/image" Target="../media/image76.gif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gif"/><Relationship Id="rId5" Type="http://schemas.openxmlformats.org/officeDocument/2006/relationships/image" Target="../media/image990.png"/><Relationship Id="rId10" Type="http://schemas.openxmlformats.org/officeDocument/2006/relationships/image" Target="../media/image84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7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8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881.png"/><Relationship Id="rId4" Type="http://schemas.openxmlformats.org/officeDocument/2006/relationships/image" Target="../media/image7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87.png"/><Relationship Id="rId4" Type="http://schemas.openxmlformats.org/officeDocument/2006/relationships/image" Target="../media/image13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80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671.png"/><Relationship Id="rId17" Type="http://schemas.openxmlformats.org/officeDocument/2006/relationships/image" Target="../media/image620.png"/><Relationship Id="rId2" Type="http://schemas.openxmlformats.org/officeDocument/2006/relationships/image" Target="../media/image88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5" Type="http://schemas.openxmlformats.org/officeDocument/2006/relationships/image" Target="../media/image700.png"/><Relationship Id="rId4" Type="http://schemas.openxmlformats.org/officeDocument/2006/relationships/image" Target="../media/image90.png"/><Relationship Id="rId14" Type="http://schemas.openxmlformats.org/officeDocument/2006/relationships/image" Target="../media/image6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2.png"/><Relationship Id="rId4" Type="http://schemas.openxmlformats.org/officeDocument/2006/relationships/image" Target="../media/image6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100.png"/><Relationship Id="rId7" Type="http://schemas.openxmlformats.org/officeDocument/2006/relationships/image" Target="../media/image9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102.png"/><Relationship Id="rId4" Type="http://schemas.openxmlformats.org/officeDocument/2006/relationships/image" Target="../media/image10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104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700.png"/><Relationship Id="rId10" Type="http://schemas.openxmlformats.org/officeDocument/2006/relationships/image" Target="../media/image390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50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470.png"/><Relationship Id="rId10" Type="http://schemas.openxmlformats.org/officeDocument/2006/relationships/image" Target="../media/image510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7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12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1.png"/><Relationship Id="rId4" Type="http://schemas.openxmlformats.org/officeDocument/2006/relationships/image" Target="../media/image9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68.png"/><Relationship Id="rId7" Type="http://schemas.openxmlformats.org/officeDocument/2006/relationships/image" Target="../media/image1490.png"/><Relationship Id="rId2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14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73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3" Type="http://schemas.openxmlformats.org/officeDocument/2006/relationships/image" Target="../media/image113.png"/><Relationship Id="rId7" Type="http://schemas.openxmlformats.org/officeDocument/2006/relationships/image" Target="../media/image6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78.png"/><Relationship Id="rId5" Type="http://schemas.openxmlformats.org/officeDocument/2006/relationships/image" Target="../media/image1521.png"/><Relationship Id="rId10" Type="http://schemas.openxmlformats.org/officeDocument/2006/relationships/image" Target="../media/image177.png"/><Relationship Id="rId4" Type="http://schemas.openxmlformats.org/officeDocument/2006/relationships/image" Target="../media/image1510.png"/><Relationship Id="rId9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gi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jpe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45.png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80.png"/><Relationship Id="rId7" Type="http://schemas.openxmlformats.org/officeDocument/2006/relationships/image" Target="../media/image9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7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512.png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62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5.png"/><Relationship Id="rId4" Type="http://schemas.openxmlformats.org/officeDocument/2006/relationships/image" Target="../media/image15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731.png"/><Relationship Id="rId4" Type="http://schemas.openxmlformats.org/officeDocument/2006/relationships/image" Target="../media/image1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0.png"/><Relationship Id="rId4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74.png"/><Relationship Id="rId4" Type="http://schemas.openxmlformats.org/officeDocument/2006/relationships/image" Target="../media/image15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7" Type="http://schemas.openxmlformats.org/officeDocument/2006/relationships/image" Target="../media/image1420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2.png"/><Relationship Id="rId5" Type="http://schemas.openxmlformats.org/officeDocument/2006/relationships/image" Target="../media/image1630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0" Type="http://schemas.openxmlformats.org/officeDocument/2006/relationships/image" Target="../media/image211.png"/><Relationship Id="rId4" Type="http://schemas.openxmlformats.org/officeDocument/2006/relationships/image" Target="../media/image218.png"/><Relationship Id="rId9" Type="http://schemas.openxmlformats.org/officeDocument/2006/relationships/image" Target="../media/image210.png"/><Relationship Id="rId14" Type="http://schemas.openxmlformats.org/officeDocument/2006/relationships/image" Target="../media/image2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0" Type="http://schemas.openxmlformats.org/officeDocument/2006/relationships/image" Target="../media/image211.png"/><Relationship Id="rId4" Type="http://schemas.openxmlformats.org/officeDocument/2006/relationships/image" Target="../media/image218.png"/><Relationship Id="rId9" Type="http://schemas.openxmlformats.org/officeDocument/2006/relationships/image" Target="../media/image210.png"/><Relationship Id="rId14" Type="http://schemas.openxmlformats.org/officeDocument/2006/relationships/image" Target="../media/image22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24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5" Type="http://schemas.openxmlformats.org/officeDocument/2006/relationships/image" Target="../media/image223.png"/><Relationship Id="rId10" Type="http://schemas.openxmlformats.org/officeDocument/2006/relationships/image" Target="../media/image211.png"/><Relationship Id="rId4" Type="http://schemas.openxmlformats.org/officeDocument/2006/relationships/image" Target="../media/image218.png"/><Relationship Id="rId9" Type="http://schemas.openxmlformats.org/officeDocument/2006/relationships/image" Target="../media/image210.png"/><Relationship Id="rId14" Type="http://schemas.openxmlformats.org/officeDocument/2006/relationships/image" Target="../media/image22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1.png"/><Relationship Id="rId3" Type="http://schemas.openxmlformats.org/officeDocument/2006/relationships/image" Target="../media/image1791.png"/><Relationship Id="rId7" Type="http://schemas.openxmlformats.org/officeDocument/2006/relationships/image" Target="../media/image1831.png"/><Relationship Id="rId2" Type="http://schemas.openxmlformats.org/officeDocument/2006/relationships/image" Target="../media/image17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1.png"/><Relationship Id="rId5" Type="http://schemas.openxmlformats.org/officeDocument/2006/relationships/image" Target="../media/image1810.png"/><Relationship Id="rId4" Type="http://schemas.openxmlformats.org/officeDocument/2006/relationships/image" Target="../media/image180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1.png"/><Relationship Id="rId13" Type="http://schemas.openxmlformats.org/officeDocument/2006/relationships/image" Target="../media/image1961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1951.png"/><Relationship Id="rId2" Type="http://schemas.openxmlformats.org/officeDocument/2006/relationships/image" Target="../media/image1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2.png"/><Relationship Id="rId11" Type="http://schemas.openxmlformats.org/officeDocument/2006/relationships/image" Target="../media/image1941.png"/><Relationship Id="rId5" Type="http://schemas.openxmlformats.org/officeDocument/2006/relationships/image" Target="../media/image1880.png"/><Relationship Id="rId15" Type="http://schemas.openxmlformats.org/officeDocument/2006/relationships/image" Target="../media/image1981.png"/><Relationship Id="rId10" Type="http://schemas.openxmlformats.org/officeDocument/2006/relationships/image" Target="../media/image1931.png"/><Relationship Id="rId4" Type="http://schemas.openxmlformats.org/officeDocument/2006/relationships/image" Target="../media/image1870.png"/><Relationship Id="rId9" Type="http://schemas.openxmlformats.org/officeDocument/2006/relationships/image" Target="../media/image1922.png"/><Relationship Id="rId14" Type="http://schemas.openxmlformats.org/officeDocument/2006/relationships/image" Target="../media/image197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1.png"/><Relationship Id="rId13" Type="http://schemas.openxmlformats.org/officeDocument/2006/relationships/image" Target="../media/image199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1951.png"/><Relationship Id="rId2" Type="http://schemas.openxmlformats.org/officeDocument/2006/relationships/image" Target="../media/image1850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2.png"/><Relationship Id="rId11" Type="http://schemas.openxmlformats.org/officeDocument/2006/relationships/image" Target="../media/image1941.png"/><Relationship Id="rId5" Type="http://schemas.openxmlformats.org/officeDocument/2006/relationships/image" Target="../media/image1880.png"/><Relationship Id="rId15" Type="http://schemas.openxmlformats.org/officeDocument/2006/relationships/image" Target="../media/image200.png"/><Relationship Id="rId10" Type="http://schemas.openxmlformats.org/officeDocument/2006/relationships/image" Target="../media/image1931.png"/><Relationship Id="rId4" Type="http://schemas.openxmlformats.org/officeDocument/2006/relationships/image" Target="../media/image1870.png"/><Relationship Id="rId9" Type="http://schemas.openxmlformats.org/officeDocument/2006/relationships/image" Target="../media/image1922.png"/><Relationship Id="rId14" Type="http://schemas.openxmlformats.org/officeDocument/2006/relationships/image" Target="../media/image198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1820.png"/><Relationship Id="rId2" Type="http://schemas.openxmlformats.org/officeDocument/2006/relationships/image" Target="../media/image1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1800.png"/><Relationship Id="rId4" Type="http://schemas.openxmlformats.org/officeDocument/2006/relationships/image" Target="../media/image17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3" Type="http://schemas.openxmlformats.org/officeDocument/2006/relationships/image" Target="../media/image1900.png"/><Relationship Id="rId7" Type="http://schemas.openxmlformats.org/officeDocument/2006/relationships/image" Target="../media/image193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0.png"/><Relationship Id="rId5" Type="http://schemas.openxmlformats.org/officeDocument/2006/relationships/image" Target="../media/image1921.png"/><Relationship Id="rId10" Type="http://schemas.openxmlformats.org/officeDocument/2006/relationships/image" Target="../media/image1960.png"/><Relationship Id="rId4" Type="http://schemas.openxmlformats.org/officeDocument/2006/relationships/image" Target="../media/image1910.png"/><Relationship Id="rId9" Type="http://schemas.openxmlformats.org/officeDocument/2006/relationships/image" Target="../media/image19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9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1.png"/><Relationship Id="rId4" Type="http://schemas.openxmlformats.org/officeDocument/2006/relationships/image" Target="../media/image20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0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5544820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 err="1"/>
              <a:t>Renforcement</a:t>
            </a:r>
            <a:endParaRPr lang="fr-FR" spc="-4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l’environnement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324600" y="3507701"/>
                <a:ext cx="526265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probabilité</a:t>
                </a:r>
                <a:r>
                  <a:rPr lang="en-US" dirty="0">
                    <a:solidFill>
                      <a:schemeClr val="tx1"/>
                    </a:solidFill>
                  </a:rPr>
                  <a:t> que </a:t>
                </a:r>
                <a:r>
                  <a:rPr lang="en-US" dirty="0" err="1">
                    <a:solidFill>
                      <a:schemeClr val="tx1"/>
                    </a:solidFill>
                  </a:rPr>
                  <a:t>l’env</a:t>
                </a:r>
                <a:r>
                  <a:rPr lang="en-US" dirty="0">
                    <a:solidFill>
                      <a:schemeClr val="tx1"/>
                    </a:solidFill>
                  </a:rPr>
                  <a:t>. arrive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récompense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moyenne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3507701"/>
                <a:ext cx="5262659" cy="1499898"/>
              </a:xfrm>
              <a:prstGeom prst="rect">
                <a:avLst/>
              </a:prstGeom>
              <a:blipFill>
                <a:blip r:embed="rId5"/>
                <a:stretch>
                  <a:fillRect l="-1043" b="-5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7006989" y="2275547"/>
            <a:ext cx="44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L’environnement est régi par des lois probabilistes qu’on appelle le </a:t>
            </a:r>
            <a:r>
              <a:rPr lang="fr-FR" u="sng" dirty="0"/>
              <a:t>modèle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DBBCA-19DD-F8C0-EC8F-EBD377384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06417" y="642579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7D1D-0569-D428-4970-65661743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45DD2-6429-EED8-A097-015A15E607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100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5B2C71C-0C54-737A-63B2-826CAD61B7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Pourquoi le choix de PPO/GRPO 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49457-08D9-7930-0450-A8080A4BB715}"/>
              </a:ext>
            </a:extLst>
          </p:cNvPr>
          <p:cNvSpPr txBox="1"/>
          <p:nvPr/>
        </p:nvSpPr>
        <p:spPr>
          <a:xfrm>
            <a:off x="381000" y="1600200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Pourquoi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choix </a:t>
            </a:r>
            <a:r>
              <a:rPr lang="en-GB" dirty="0" err="1"/>
              <a:t>d’algorithmes</a:t>
            </a:r>
            <a:r>
              <a:rPr lang="en-GB" dirty="0"/>
              <a:t> </a:t>
            </a:r>
            <a:r>
              <a:rPr lang="en-GB" dirty="0" err="1"/>
              <a:t>tels</a:t>
            </a:r>
            <a:r>
              <a:rPr lang="en-GB" dirty="0"/>
              <a:t> que PPO ou GRPO pour train les LLM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34FC-6933-EBAF-05BE-E4F2BCE6AB4F}"/>
                  </a:ext>
                </a:extLst>
              </p:cNvPr>
              <p:cNvSpPr txBox="1"/>
              <p:nvPr/>
            </p:nvSpPr>
            <p:spPr>
              <a:xfrm>
                <a:off x="762000" y="2289555"/>
                <a:ext cx="9982200" cy="2409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/>
                  <a:t>Espace </a:t>
                </a:r>
                <a:r>
                  <a:rPr lang="en-GB" dirty="0" err="1"/>
                  <a:t>d’action</a:t>
                </a:r>
                <a:r>
                  <a:rPr lang="en-GB" dirty="0"/>
                  <a:t> </a:t>
                </a:r>
                <a:r>
                  <a:rPr lang="en-GB" dirty="0" err="1"/>
                  <a:t>fini</a:t>
                </a:r>
                <a:r>
                  <a:rPr lang="en-GB" dirty="0"/>
                  <a:t> : </a:t>
                </a:r>
                <a:r>
                  <a:rPr lang="en-GB" dirty="0" err="1"/>
                  <a:t>empêche</a:t>
                </a:r>
                <a:r>
                  <a:rPr lang="en-GB" dirty="0"/>
                  <a:t> </a:t>
                </a:r>
                <a:r>
                  <a:rPr lang="en-GB" dirty="0" err="1"/>
                  <a:t>certains</a:t>
                </a:r>
                <a:r>
                  <a:rPr lang="en-GB" dirty="0"/>
                  <a:t> algos </a:t>
                </a:r>
                <a:r>
                  <a:rPr lang="en-GB" dirty="0" err="1"/>
                  <a:t>tel</a:t>
                </a:r>
                <a:r>
                  <a:rPr lang="en-GB" dirty="0"/>
                  <a:t> que </a:t>
                </a:r>
                <a:r>
                  <a:rPr lang="en-GB" dirty="0">
                    <a:solidFill>
                      <a:srgbClr val="00B0F0"/>
                    </a:solidFill>
                  </a:rPr>
                  <a:t>SAC, TD3, DDPG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Train un LLM </a:t>
                </a:r>
                <a:r>
                  <a:rPr lang="en-GB" dirty="0" err="1"/>
                  <a:t>demande</a:t>
                </a:r>
                <a:r>
                  <a:rPr lang="en-GB" dirty="0"/>
                  <a:t> </a:t>
                </a:r>
                <a:r>
                  <a:rPr lang="en-GB" dirty="0" err="1"/>
                  <a:t>d’utiliser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/>
                  <a:t>politique</a:t>
                </a:r>
                <a:r>
                  <a:rPr lang="en-GB" dirty="0"/>
                  <a:t> </a:t>
                </a:r>
                <a:r>
                  <a:rPr lang="en-GB" b="1" dirty="0" err="1"/>
                  <a:t>initiale</a:t>
                </a:r>
                <a:r>
                  <a:rPr lang="en-GB" dirty="0"/>
                  <a:t> déjà forte 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	 </a:t>
                </a:r>
                <a:r>
                  <a:rPr lang="en-GB" dirty="0" err="1">
                    <a:solidFill>
                      <a:srgbClr val="00B050"/>
                    </a:solidFill>
                    <a:sym typeface="Wingdings" panose="05000000000000000000" pitchFamily="2" charset="2"/>
                  </a:rPr>
                  <a:t>permis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 par les Policy Gradients (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PPO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,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GRPO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,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REINFORCE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…)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	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compliqué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pour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une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politique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dérivée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d’une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Q-value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comme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dans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DQN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.</a:t>
                </a:r>
              </a:p>
              <a:p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Les Policy Gradients </a:t>
                </a:r>
                <a:r>
                  <a:rPr lang="en-GB" dirty="0" err="1"/>
                  <a:t>maximisent</a:t>
                </a:r>
                <a:r>
                  <a:rPr lang="en-GB" dirty="0"/>
                  <a:t> </a:t>
                </a:r>
                <a:r>
                  <a:rPr lang="en-GB" dirty="0" err="1"/>
                  <a:t>directement</a:t>
                </a:r>
                <a:r>
                  <a:rPr lang="en-GB" dirty="0"/>
                  <a:t> la reward, </a:t>
                </a:r>
                <a:r>
                  <a:rPr lang="en-GB" dirty="0" err="1"/>
                  <a:t>alors</a:t>
                </a:r>
                <a:r>
                  <a:rPr lang="en-GB" dirty="0"/>
                  <a:t> que </a:t>
                </a:r>
                <a:r>
                  <a:rPr lang="en-GB" dirty="0" err="1"/>
                  <a:t>d’autre</a:t>
                </a:r>
                <a:r>
                  <a:rPr lang="en-GB" dirty="0"/>
                  <a:t> </a:t>
                </a:r>
                <a:br>
                  <a:rPr lang="en-GB" dirty="0"/>
                </a:br>
                <a:r>
                  <a:rPr lang="en-GB" dirty="0" err="1"/>
                  <a:t>méthodes</a:t>
                </a:r>
                <a:r>
                  <a:rPr lang="en-GB" dirty="0"/>
                  <a:t> (</a:t>
                </a:r>
                <a:r>
                  <a:rPr lang="en-GB" dirty="0" err="1"/>
                  <a:t>exemple</a:t>
                </a:r>
                <a:r>
                  <a:rPr lang="en-GB" dirty="0"/>
                  <a:t> </a:t>
                </a:r>
                <a:r>
                  <a:rPr lang="en-GB" dirty="0">
                    <a:solidFill>
                      <a:srgbClr val="00B0F0"/>
                    </a:solidFill>
                  </a:rPr>
                  <a:t>SAC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fr-FR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) passent par la Q-value.</a:t>
                </a:r>
                <a:endParaRPr lang="en-GB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34FC-6933-EBAF-05BE-E4F2BCE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289555"/>
                <a:ext cx="9982200" cy="2409442"/>
              </a:xfrm>
              <a:prstGeom prst="rect">
                <a:avLst/>
              </a:prstGeom>
              <a:blipFill>
                <a:blip r:embed="rId2"/>
                <a:stretch>
                  <a:fillRect l="-488" t="-1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DB3718-AFC0-599C-6BBD-473E82280873}"/>
                  </a:ext>
                </a:extLst>
              </p:cNvPr>
              <p:cNvSpPr txBox="1"/>
              <p:nvPr/>
            </p:nvSpPr>
            <p:spPr>
              <a:xfrm>
                <a:off x="381000" y="5638800"/>
                <a:ext cx="10439400" cy="67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Note : le RLHF </a:t>
                </a:r>
                <a:r>
                  <a:rPr lang="en-GB" dirty="0" err="1"/>
                  <a:t>demande</a:t>
                </a:r>
                <a:r>
                  <a:rPr lang="en-GB" dirty="0"/>
                  <a:t> </a:t>
                </a:r>
                <a:r>
                  <a:rPr lang="en-GB" dirty="0" err="1"/>
                  <a:t>souvent</a:t>
                </a:r>
                <a:r>
                  <a:rPr lang="en-GB" dirty="0"/>
                  <a:t> </a:t>
                </a:r>
                <a:r>
                  <a:rPr lang="en-GB" dirty="0" err="1"/>
                  <a:t>d’entrainer</a:t>
                </a:r>
                <a:r>
                  <a:rPr lang="en-GB" dirty="0"/>
                  <a:t> tout de </a:t>
                </a:r>
                <a:r>
                  <a:rPr lang="en-GB" dirty="0" err="1"/>
                  <a:t>même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state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dirty="0"/>
                  <a:t>. En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sont</a:t>
                </a:r>
                <a:r>
                  <a:rPr lang="en-GB" dirty="0"/>
                  <a:t> des LM </a:t>
                </a:r>
                <a:r>
                  <a:rPr lang="en-GB" dirty="0" err="1"/>
                  <a:t>initialement</a:t>
                </a:r>
                <a:r>
                  <a:rPr lang="en-GB" dirty="0"/>
                  <a:t> </a:t>
                </a:r>
                <a:r>
                  <a:rPr lang="en-GB" dirty="0" err="1"/>
                  <a:t>identiques</a:t>
                </a:r>
                <a:r>
                  <a:rPr lang="en-GB" dirty="0"/>
                  <a:t> et de </a:t>
                </a:r>
                <a:r>
                  <a:rPr lang="en-GB" dirty="0" err="1"/>
                  <a:t>de</a:t>
                </a:r>
                <a:r>
                  <a:rPr lang="en-GB" dirty="0"/>
                  <a:t> </a:t>
                </a:r>
                <a:r>
                  <a:rPr lang="en-GB" dirty="0" err="1"/>
                  <a:t>tailles</a:t>
                </a:r>
                <a:r>
                  <a:rPr lang="en-GB" dirty="0"/>
                  <a:t> bien plus petites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(ex : 6B vs 175B parameters, </a:t>
                </a:r>
                <a:r>
                  <a:rPr lang="en-GB" dirty="0" err="1"/>
                  <a:t>InstructGPT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DB3718-AFC0-599C-6BBD-473E82280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638800"/>
                <a:ext cx="10439400" cy="671081"/>
              </a:xfrm>
              <a:prstGeom prst="rect">
                <a:avLst/>
              </a:prstGeom>
              <a:blipFill>
                <a:blip r:embed="rId3"/>
                <a:stretch>
                  <a:fillRect l="-526" t="-363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1691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3B14-33D3-3667-6F13-DD05B94D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A350617-B502-6118-3BB9-8FD2367003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1AE575E3-4702-1C02-5601-9A7B0F2797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05F5364-1278-902F-1D20-5C4F813BE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Le RL pour les </a:t>
            </a:r>
            <a:r>
              <a:rPr lang="fr-FR" spc="-20" dirty="0" err="1"/>
              <a:t>LLMs</a:t>
            </a: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#2 Raisonnement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AF062-2CAA-3FF4-082C-2C9239D0EC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65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AFD9-3B1E-2C65-25F7-491BBFAE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70AE-605C-A462-9571-4BF8BB2384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44000" y="640080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t>102</a:t>
            </a:fld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FEB78CA-4ED9-1942-A019-304E56E9148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Tâches de raisonnement : approches SFT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DAD19-EF81-EA0B-09BA-0FEED6AA7F76}"/>
              </a:ext>
            </a:extLst>
          </p:cNvPr>
          <p:cNvSpPr txBox="1"/>
          <p:nvPr/>
        </p:nvSpPr>
        <p:spPr>
          <a:xfrm>
            <a:off x="4744022" y="3388028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Supervised</a:t>
            </a:r>
            <a:r>
              <a:rPr lang="fr-FR" dirty="0"/>
              <a:t> Fine-Tuning </a:t>
            </a:r>
            <a:endParaRPr lang="en-GB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031CF24-AB48-4764-A224-5F572F92334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208195" y="3846391"/>
            <a:ext cx="5562598" cy="145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5F26A6-2CF6-8E96-698E-ABBFF7623D9E}"/>
              </a:ext>
            </a:extLst>
          </p:cNvPr>
          <p:cNvSpPr txBox="1"/>
          <p:nvPr/>
        </p:nvSpPr>
        <p:spPr>
          <a:xfrm>
            <a:off x="381000" y="4880939"/>
            <a:ext cx="105130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SFT s’utilise aussi pour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sur un </a:t>
            </a:r>
            <a:r>
              <a:rPr lang="fr-FR" dirty="0">
                <a:solidFill>
                  <a:srgbClr val="FF0000"/>
                </a:solidFill>
              </a:rPr>
              <a:t>domaine de connaissances bien spécifique </a:t>
            </a:r>
            <a:r>
              <a:rPr lang="fr-FR" dirty="0"/>
              <a:t>(exemple le droit, la médecine, …), c’est l’usage originel du SFT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à </a:t>
            </a:r>
            <a:r>
              <a:rPr lang="fr-FR" dirty="0">
                <a:solidFill>
                  <a:srgbClr val="FF0000"/>
                </a:solidFill>
              </a:rPr>
              <a:t>suivre systématiquement des instructions </a:t>
            </a:r>
            <a:r>
              <a:rPr lang="fr-FR" dirty="0"/>
              <a:t>pour se comporter en </a:t>
            </a:r>
            <a:r>
              <a:rPr lang="fr-FR" dirty="0" err="1"/>
              <a:t>ChatBot</a:t>
            </a:r>
            <a:r>
              <a:rPr lang="fr-FR" dirty="0"/>
              <a:t> (modèles </a:t>
            </a:r>
            <a:r>
              <a:rPr lang="fr-FR" i="1" dirty="0" err="1"/>
              <a:t>Instruct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à </a:t>
            </a:r>
            <a:r>
              <a:rPr lang="fr-FR" dirty="0">
                <a:solidFill>
                  <a:srgbClr val="FF0000"/>
                </a:solidFill>
              </a:rPr>
              <a:t>utiliser des </a:t>
            </a:r>
            <a:r>
              <a:rPr lang="fr-FR" i="1" dirty="0" err="1">
                <a:solidFill>
                  <a:srgbClr val="FF0000"/>
                </a:solidFill>
              </a:rPr>
              <a:t>tools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(sortes de commandes permettant au LLM d’appeler des outils externes)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à poser sa pensée par </a:t>
            </a:r>
            <a:r>
              <a:rPr lang="fr-FR" dirty="0">
                <a:solidFill>
                  <a:srgbClr val="FF0000"/>
                </a:solidFill>
              </a:rPr>
              <a:t>Chain-of-</a:t>
            </a:r>
            <a:r>
              <a:rPr lang="fr-FR" dirty="0" err="1">
                <a:solidFill>
                  <a:srgbClr val="FF0000"/>
                </a:solidFill>
              </a:rPr>
              <a:t>Thought</a:t>
            </a:r>
            <a:r>
              <a:rPr lang="fr-FR" dirty="0"/>
              <a:t> (</a:t>
            </a:r>
            <a:r>
              <a:rPr lang="fr-FR" dirty="0" err="1"/>
              <a:t>CoT</a:t>
            </a:r>
            <a:r>
              <a:rPr lang="fr-FR" dirty="0"/>
              <a:t>) ou simplement à </a:t>
            </a:r>
            <a:r>
              <a:rPr lang="fr-FR" dirty="0">
                <a:solidFill>
                  <a:srgbClr val="FF0000"/>
                </a:solidFill>
              </a:rPr>
              <a:t>raisonner textuellement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3372A0-189E-828B-1ADB-0B5AE84F6643}"/>
                  </a:ext>
                </a:extLst>
              </p:cNvPr>
              <p:cNvSpPr/>
              <p:nvPr/>
            </p:nvSpPr>
            <p:spPr>
              <a:xfrm>
                <a:off x="529110" y="3203693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3372A0-189E-828B-1ADB-0B5AE84F6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0" y="3203693"/>
                <a:ext cx="2679085" cy="13145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E356DBE-01F2-C956-6600-E3A8724A9516}"/>
                  </a:ext>
                </a:extLst>
              </p:cNvPr>
              <p:cNvSpPr/>
              <p:nvPr/>
            </p:nvSpPr>
            <p:spPr>
              <a:xfrm>
                <a:off x="8770793" y="3189124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fine-</a:t>
                </a:r>
                <a:r>
                  <a:rPr lang="fr-FR" dirty="0" err="1"/>
                  <a:t>tuné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perfectionné sur des donnés spécifiques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E356DBE-01F2-C956-6600-E3A8724A9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793" y="3189124"/>
                <a:ext cx="2679085" cy="13145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5251EFD-8674-6229-D495-FC0A97BBE43D}"/>
              </a:ext>
            </a:extLst>
          </p:cNvPr>
          <p:cNvSpPr txBox="1"/>
          <p:nvPr/>
        </p:nvSpPr>
        <p:spPr>
          <a:xfrm>
            <a:off x="381000" y="1349085"/>
            <a:ext cx="110688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Tâches de raisonnement :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Raisonnement</a:t>
            </a:r>
            <a:r>
              <a:rPr lang="en-GB" dirty="0"/>
              <a:t> </a:t>
            </a:r>
            <a:r>
              <a:rPr lang="en-GB" b="1" dirty="0" err="1"/>
              <a:t>mathématique</a:t>
            </a:r>
            <a:r>
              <a:rPr lang="en-GB" dirty="0"/>
              <a:t> : </a:t>
            </a:r>
            <a:r>
              <a:rPr lang="fr-FR" dirty="0"/>
              <a:t>problèmes de maths, preuves de maths, problèmes logiques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Raisonnement</a:t>
            </a:r>
            <a:r>
              <a:rPr lang="en-GB" dirty="0"/>
              <a:t> </a:t>
            </a:r>
            <a:r>
              <a:rPr lang="en-GB" b="1" dirty="0" err="1"/>
              <a:t>logique</a:t>
            </a:r>
            <a:r>
              <a:rPr lang="en-GB" b="1" dirty="0"/>
              <a:t> et </a:t>
            </a:r>
            <a:r>
              <a:rPr lang="en-GB" b="1" dirty="0" err="1"/>
              <a:t>déductif</a:t>
            </a:r>
            <a:r>
              <a:rPr lang="en-GB" b="1" dirty="0"/>
              <a:t> </a:t>
            </a:r>
            <a:r>
              <a:rPr lang="en-GB" dirty="0"/>
              <a:t>: </a:t>
            </a:r>
            <a:r>
              <a:rPr lang="fr-FR" dirty="0"/>
              <a:t>Tester la capacité du modèle à faire de la déduction, des inférences conditionnelles ou à manipuler des relations symboliques abstraites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Raisonnement</a:t>
            </a:r>
            <a:r>
              <a:rPr lang="en-GB" dirty="0"/>
              <a:t> </a:t>
            </a:r>
            <a:r>
              <a:rPr lang="en-GB" b="1" dirty="0" err="1"/>
              <a:t>algorithmique</a:t>
            </a:r>
            <a:r>
              <a:rPr lang="en-GB" b="1" dirty="0"/>
              <a:t> et code</a:t>
            </a:r>
            <a:r>
              <a:rPr lang="fr-FR" b="1" dirty="0"/>
              <a:t> </a:t>
            </a:r>
            <a:r>
              <a:rPr lang="fr-FR" dirty="0"/>
              <a:t>: </a:t>
            </a:r>
            <a:r>
              <a:rPr lang="en-GB" dirty="0" err="1"/>
              <a:t>problèmes</a:t>
            </a:r>
            <a:r>
              <a:rPr lang="en-GB" dirty="0"/>
              <a:t> </a:t>
            </a:r>
            <a:r>
              <a:rPr lang="en-GB" dirty="0" err="1"/>
              <a:t>algorithmiques</a:t>
            </a:r>
            <a:r>
              <a:rPr lang="en-GB" dirty="0"/>
              <a:t> (type </a:t>
            </a:r>
            <a:r>
              <a:rPr lang="en-GB" dirty="0" err="1"/>
              <a:t>LeetCode</a:t>
            </a:r>
            <a:r>
              <a:rPr lang="en-GB" dirty="0"/>
              <a:t>), </a:t>
            </a:r>
            <a:r>
              <a:rPr lang="fr-FR" dirty="0"/>
              <a:t>résolution de GitHub issues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Autre : raisonnements </a:t>
            </a:r>
            <a:r>
              <a:rPr lang="fr-FR" b="1" dirty="0"/>
              <a:t>scientifique </a:t>
            </a:r>
            <a:r>
              <a:rPr lang="fr-FR" dirty="0"/>
              <a:t>ou </a:t>
            </a:r>
            <a:r>
              <a:rPr lang="fr-FR" b="1" dirty="0"/>
              <a:t>agentique/planificateur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9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DE352-7133-7755-600D-0D36D0E352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103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3E1CFF-4B01-7E79-F6C8-9371B2099275}"/>
              </a:ext>
            </a:extLst>
          </p:cNvPr>
          <p:cNvSpPr/>
          <p:nvPr/>
        </p:nvSpPr>
        <p:spPr>
          <a:xfrm>
            <a:off x="398447" y="4374916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Combien font 13+9 ?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62E4C88-5390-D3A2-858B-B21A3BF47DFC}"/>
              </a:ext>
            </a:extLst>
          </p:cNvPr>
          <p:cNvSpPr/>
          <p:nvPr/>
        </p:nvSpPr>
        <p:spPr>
          <a:xfrm>
            <a:off x="2998692" y="4582320"/>
            <a:ext cx="25001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3B3D74-F696-1CD4-DC04-AC3DD8BF15F9}"/>
              </a:ext>
            </a:extLst>
          </p:cNvPr>
          <p:cNvSpPr/>
          <p:nvPr/>
        </p:nvSpPr>
        <p:spPr>
          <a:xfrm>
            <a:off x="5743787" y="3658112"/>
            <a:ext cx="2743200" cy="22614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THOUGHT : J’additionne les unités ce qui donne 2 et je retiens 1, puis j’additionne les dizaines (…). La réponse est donc 22.</a:t>
            </a:r>
          </a:p>
          <a:p>
            <a:r>
              <a:rPr lang="fr-FR" dirty="0"/>
              <a:t>ANSWER : 22</a:t>
            </a:r>
            <a:endParaRPr lang="en-GB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DE96E55-0F50-A6EC-020B-62A0D11A91B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RLVR : RL </a:t>
            </a:r>
            <a:r>
              <a:rPr lang="fr-FR" sz="4300" kern="0" dirty="0" err="1"/>
              <a:t>with</a:t>
            </a:r>
            <a:r>
              <a:rPr lang="fr-FR" sz="4300" kern="0" dirty="0"/>
              <a:t> </a:t>
            </a:r>
            <a:r>
              <a:rPr lang="fr-FR" sz="4300" kern="0" dirty="0" err="1"/>
              <a:t>Verifiable</a:t>
            </a:r>
            <a:r>
              <a:rPr lang="fr-FR" sz="4300" kern="0" dirty="0"/>
              <a:t> </a:t>
            </a:r>
            <a:r>
              <a:rPr lang="fr-FR" sz="4300" kern="0" dirty="0" err="1"/>
              <a:t>Rewards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05A67-5ADE-CCC1-15A6-F9DDE5165B22}"/>
              </a:ext>
            </a:extLst>
          </p:cNvPr>
          <p:cNvSpPr txBox="1"/>
          <p:nvPr/>
        </p:nvSpPr>
        <p:spPr>
          <a:xfrm>
            <a:off x="381000" y="1446644"/>
            <a:ext cx="7637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Ces méthodes SFT présentent des limites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Imitation du dataset sans vérification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Tendance à produire des </a:t>
            </a:r>
            <a:r>
              <a:rPr lang="fr-FR" dirty="0" err="1"/>
              <a:t>CoT</a:t>
            </a:r>
            <a:r>
              <a:rPr lang="fr-FR" dirty="0"/>
              <a:t>/raisonnements stylisés mais faux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 SFT n’améliore plus le raisonnement au bout d’un certain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0C287-1887-BC61-4FD2-F7F31B16276D}"/>
              </a:ext>
            </a:extLst>
          </p:cNvPr>
          <p:cNvSpPr txBox="1"/>
          <p:nvPr/>
        </p:nvSpPr>
        <p:spPr>
          <a:xfrm>
            <a:off x="304800" y="2907372"/>
            <a:ext cx="5459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ym typeface="Wingdings" panose="05000000000000000000" pitchFamily="2" charset="2"/>
              </a:rPr>
              <a:t>Framework du RLVR : RL </a:t>
            </a:r>
            <a:r>
              <a:rPr lang="fr-FR" u="sng" dirty="0" err="1">
                <a:sym typeface="Wingdings" panose="05000000000000000000" pitchFamily="2" charset="2"/>
              </a:rPr>
              <a:t>with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Verifiable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Rewards</a:t>
            </a:r>
            <a:endParaRPr lang="fr-FR" u="sng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Lorsque la réponse du modèle est vérifiable (valeur numérique, code) automatiquement (benchmark de code, de preuve formelle, voir vérifié par d’autres </a:t>
            </a:r>
            <a:r>
              <a:rPr lang="fr-FR" dirty="0" err="1">
                <a:sym typeface="Wingdings" panose="05000000000000000000" pitchFamily="2" charset="2"/>
              </a:rPr>
              <a:t>LLMs</a:t>
            </a:r>
            <a:r>
              <a:rPr lang="fr-FR" dirty="0">
                <a:sym typeface="Wingdings" panose="05000000000000000000" pitchFamily="2" charset="2"/>
              </a:rPr>
              <a:t>)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3702D3C-0960-6118-34EE-AEC937D8D104}"/>
                  </a:ext>
                </a:extLst>
              </p:cNvPr>
              <p:cNvSpPr/>
              <p:nvPr/>
            </p:nvSpPr>
            <p:spPr>
              <a:xfrm>
                <a:off x="3351314" y="4486528"/>
                <a:ext cx="1601686" cy="609599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3702D3C-0960-6118-34EE-AEC937D8D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14" y="4486528"/>
                <a:ext cx="1601686" cy="60959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0E3DE4B-B78C-F3BD-EC78-16F978ED3B25}"/>
              </a:ext>
            </a:extLst>
          </p:cNvPr>
          <p:cNvSpPr txBox="1"/>
          <p:nvPr/>
        </p:nvSpPr>
        <p:spPr>
          <a:xfrm>
            <a:off x="1066800" y="52894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prompt</a:t>
            </a:r>
            <a:endParaRPr lang="en-GB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EF68C7-A5C4-E990-307B-8F7924217BE2}"/>
              </a:ext>
            </a:extLst>
          </p:cNvPr>
          <p:cNvSpPr/>
          <p:nvPr/>
        </p:nvSpPr>
        <p:spPr>
          <a:xfrm>
            <a:off x="8610600" y="4582320"/>
            <a:ext cx="246698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84336F-B42C-36DE-2C85-7154B44A3759}"/>
                  </a:ext>
                </a:extLst>
              </p:cNvPr>
              <p:cNvSpPr txBox="1"/>
              <p:nvPr/>
            </p:nvSpPr>
            <p:spPr>
              <a:xfrm>
                <a:off x="10896599" y="4365986"/>
                <a:ext cx="141901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Correct : 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  <a:p>
                <a:pPr algn="ctr"/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84336F-B42C-36DE-2C85-7154B44A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599" y="4365986"/>
                <a:ext cx="1419013" cy="923330"/>
              </a:xfrm>
              <a:prstGeom prst="rect">
                <a:avLst/>
              </a:prstGeom>
              <a:blipFill>
                <a:blip r:embed="rId3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133CD1-0CC5-32B6-0873-5F84D3D4CD2B}"/>
              </a:ext>
            </a:extLst>
          </p:cNvPr>
          <p:cNvSpPr/>
          <p:nvPr/>
        </p:nvSpPr>
        <p:spPr>
          <a:xfrm>
            <a:off x="8823652" y="4066819"/>
            <a:ext cx="1859895" cy="144403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/>
              <a:t>Vérification</a:t>
            </a:r>
            <a:r>
              <a:rPr lang="fr-FR" dirty="0"/>
              <a:t> : Extraction de la réponse X, </a:t>
            </a:r>
          </a:p>
          <a:p>
            <a:pPr algn="ctr"/>
            <a:r>
              <a:rPr lang="fr-FR" dirty="0"/>
              <a:t>X = 22 ?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0D423-954F-952B-447E-1B1399B307A3}"/>
              </a:ext>
            </a:extLst>
          </p:cNvPr>
          <p:cNvSpPr txBox="1"/>
          <p:nvPr/>
        </p:nvSpPr>
        <p:spPr>
          <a:xfrm>
            <a:off x="6711949" y="5875959"/>
            <a:ext cx="1330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réponse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D3AA68-62A5-2493-C870-423D2469B4F7}"/>
                  </a:ext>
                </a:extLst>
              </p:cNvPr>
              <p:cNvSpPr txBox="1"/>
              <p:nvPr/>
            </p:nvSpPr>
            <p:spPr>
              <a:xfrm>
                <a:off x="171028" y="6435059"/>
                <a:ext cx="10725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ym typeface="Wingdings" panose="05000000000000000000" pitchFamily="2" charset="2"/>
                  </a:rPr>
                  <a:t>Puis entraînement RL (via PPO ou GRPO par exemple) sur la trajectoire extraite de (prompt, réponse,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). </a:t>
                </a:r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D3AA68-62A5-2493-C870-423D2469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28" y="6435059"/>
                <a:ext cx="10725571" cy="369332"/>
              </a:xfrm>
              <a:prstGeom prst="rect">
                <a:avLst/>
              </a:prstGeom>
              <a:blipFill>
                <a:blip r:embed="rId4"/>
                <a:stretch>
                  <a:fillRect l="-455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9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/>
      <p:bldP spid="14" grpId="0" animBg="1"/>
      <p:bldP spid="16" grpId="0"/>
      <p:bldP spid="19" grpId="0" animBg="1"/>
      <p:bldP spid="21" grpId="0"/>
      <p:bldP spid="22" grpId="0" animBg="1"/>
      <p:bldP spid="24" grpId="0"/>
      <p:bldP spid="2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2AAC-142B-2B92-5F81-278012F699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104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374612C-E65C-6A57-14E0-D23BCCA37BB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RLVR : RL </a:t>
            </a:r>
            <a:r>
              <a:rPr lang="fr-FR" sz="4300" kern="0" dirty="0" err="1"/>
              <a:t>with</a:t>
            </a:r>
            <a:r>
              <a:rPr lang="fr-FR" sz="4300" kern="0" dirty="0"/>
              <a:t> </a:t>
            </a:r>
            <a:r>
              <a:rPr lang="fr-FR" sz="4300" kern="0" dirty="0" err="1"/>
              <a:t>Verifiable</a:t>
            </a:r>
            <a:r>
              <a:rPr lang="fr-FR" sz="4300" kern="0" dirty="0"/>
              <a:t> </a:t>
            </a:r>
            <a:r>
              <a:rPr lang="fr-FR" sz="4300" kern="0" dirty="0" err="1"/>
              <a:t>Rewards</a:t>
            </a:r>
            <a:endParaRPr lang="fr-FR" sz="43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01A221-93A2-9B05-B40A-59C4E4806869}"/>
              </a:ext>
            </a:extLst>
          </p:cNvPr>
          <p:cNvSpPr/>
          <p:nvPr/>
        </p:nvSpPr>
        <p:spPr>
          <a:xfrm>
            <a:off x="408488" y="1616211"/>
            <a:ext cx="2437821" cy="23840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Écris une fonction qui prend une liste d’entiers </a:t>
            </a:r>
            <a:r>
              <a:rPr lang="fr-FR" dirty="0" err="1"/>
              <a:t>nums</a:t>
            </a:r>
            <a:r>
              <a:rPr lang="fr-FR" dirty="0"/>
              <a:t> et retourne le plus grand nombre pair. Si aucun nombre pair n’existe, retourne None.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1DE57A1-E990-1DDC-3492-2B026CAC7FC9}"/>
              </a:ext>
            </a:extLst>
          </p:cNvPr>
          <p:cNvSpPr/>
          <p:nvPr/>
        </p:nvSpPr>
        <p:spPr>
          <a:xfrm>
            <a:off x="2990694" y="2572518"/>
            <a:ext cx="143692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53E54A-6A54-1AEC-B7ED-3DBBCBE4D541}"/>
              </a:ext>
            </a:extLst>
          </p:cNvPr>
          <p:cNvSpPr/>
          <p:nvPr/>
        </p:nvSpPr>
        <p:spPr>
          <a:xfrm>
            <a:off x="4572000" y="1363133"/>
            <a:ext cx="4394117" cy="31574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THOUGHT : Je parcours tous les éléments de </a:t>
            </a:r>
            <a:r>
              <a:rPr lang="fr-FR" dirty="0" err="1"/>
              <a:t>nums</a:t>
            </a:r>
            <a:r>
              <a:rPr lang="fr-FR" dirty="0"/>
              <a:t>. Je filtre uniquement les nombres pairs. Si la liste filtrée est vide, je retourne None.  Sinon, je retourne le maximum parmi les nombres pairs.</a:t>
            </a:r>
          </a:p>
          <a:p>
            <a:r>
              <a:rPr lang="fr-FR" dirty="0"/>
              <a:t>ANSWER : ```python</a:t>
            </a:r>
          </a:p>
          <a:p>
            <a:r>
              <a:rPr lang="en-GB" dirty="0"/>
              <a:t>def </a:t>
            </a:r>
            <a:r>
              <a:rPr lang="en-GB" dirty="0" err="1"/>
              <a:t>max_even</a:t>
            </a:r>
            <a:r>
              <a:rPr lang="en-GB" dirty="0"/>
              <a:t>(</a:t>
            </a:r>
            <a:r>
              <a:rPr lang="en-GB" dirty="0" err="1"/>
              <a:t>nums</a:t>
            </a:r>
            <a:r>
              <a:rPr lang="en-GB" dirty="0"/>
              <a:t>):</a:t>
            </a:r>
          </a:p>
          <a:p>
            <a:r>
              <a:rPr lang="en-GB" dirty="0"/>
              <a:t>    evens = [x for x in </a:t>
            </a:r>
            <a:r>
              <a:rPr lang="en-GB" dirty="0" err="1"/>
              <a:t>nums</a:t>
            </a:r>
            <a:r>
              <a:rPr lang="en-GB" dirty="0"/>
              <a:t> if x % 2 == 0]</a:t>
            </a:r>
          </a:p>
          <a:p>
            <a:r>
              <a:rPr lang="en-GB" dirty="0"/>
              <a:t>    return max(evens) if evens else None</a:t>
            </a:r>
            <a:endParaRPr lang="fr-FR" dirty="0"/>
          </a:p>
          <a:p>
            <a:r>
              <a:rPr lang="fr-FR" dirty="0"/>
              <a:t>```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3BD58-1BF6-136F-7699-6BEF5D26B8DE}"/>
              </a:ext>
            </a:extLst>
          </p:cNvPr>
          <p:cNvSpPr txBox="1"/>
          <p:nvPr/>
        </p:nvSpPr>
        <p:spPr>
          <a:xfrm>
            <a:off x="0" y="1169847"/>
            <a:ext cx="1021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ym typeface="Wingdings" panose="05000000000000000000" pitchFamily="2" charset="2"/>
              </a:rPr>
              <a:t>Framework du RLVR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92B4873-1EBB-18F5-27F4-BCA596F5A8AD}"/>
                  </a:ext>
                </a:extLst>
              </p:cNvPr>
              <p:cNvSpPr/>
              <p:nvPr/>
            </p:nvSpPr>
            <p:spPr>
              <a:xfrm>
                <a:off x="3139106" y="2467866"/>
                <a:ext cx="949578" cy="609599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92B4873-1EBB-18F5-27F4-BCA596F5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06" y="2467866"/>
                <a:ext cx="949578" cy="60959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E524FA-F27A-5150-0B53-4AE2C4A6BA86}"/>
              </a:ext>
            </a:extLst>
          </p:cNvPr>
          <p:cNvSpPr/>
          <p:nvPr/>
        </p:nvSpPr>
        <p:spPr>
          <a:xfrm>
            <a:off x="9064112" y="2572518"/>
            <a:ext cx="2196106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711FCE-5537-237F-2F08-6B8A68D92493}"/>
                  </a:ext>
                </a:extLst>
              </p:cNvPr>
              <p:cNvSpPr txBox="1"/>
              <p:nvPr/>
            </p:nvSpPr>
            <p:spPr>
              <a:xfrm>
                <a:off x="11128354" y="2346569"/>
                <a:ext cx="129144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Correct  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  <a:p>
                <a:pPr algn="ctr"/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711FCE-5537-237F-2F08-6B8A68D92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354" y="2346569"/>
                <a:ext cx="1291440" cy="923330"/>
              </a:xfrm>
              <a:prstGeom prst="rect">
                <a:avLst/>
              </a:prstGeom>
              <a:blipFill>
                <a:blip r:embed="rId3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360AEB-F977-4DEA-26D2-85A21EDF8242}"/>
              </a:ext>
            </a:extLst>
          </p:cNvPr>
          <p:cNvSpPr/>
          <p:nvPr/>
        </p:nvSpPr>
        <p:spPr>
          <a:xfrm>
            <a:off x="9243537" y="2027589"/>
            <a:ext cx="1705392" cy="143193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/>
              <a:t>Vérification :</a:t>
            </a:r>
            <a:endParaRPr lang="fr-FR" dirty="0"/>
          </a:p>
          <a:p>
            <a:pPr algn="ctr"/>
            <a:r>
              <a:rPr lang="fr-FR" dirty="0"/>
              <a:t>Extraction du code et exécution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AFB381-E80D-8DE1-4513-E0385A5FC828}"/>
                  </a:ext>
                </a:extLst>
              </p:cNvPr>
              <p:cNvSpPr txBox="1"/>
              <p:nvPr/>
            </p:nvSpPr>
            <p:spPr>
              <a:xfrm>
                <a:off x="408488" y="4869855"/>
                <a:ext cx="6231466" cy="1541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Il faut bien comprendre ce qu’est la trajectoire extraite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prompt</m:t>
                          </m:r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phrase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0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: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−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98300"/>
                  </a:solidFill>
                  <a:latin typeface="Cambria Math"/>
                  <a:cs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mot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98300"/>
                  </a:solidFill>
                  <a:latin typeface="Cambria Math"/>
                  <a:cs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ar-AE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0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                       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&lt;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&amp;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𝑓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t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â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che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phrase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ar-AE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AFB381-E80D-8DE1-4513-E0385A5FC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88" y="4869855"/>
                <a:ext cx="6231466" cy="1541191"/>
              </a:xfrm>
              <a:prstGeom prst="rect">
                <a:avLst/>
              </a:prstGeom>
              <a:blipFill>
                <a:blip r:embed="rId4"/>
                <a:stretch>
                  <a:fillRect l="-783" t="-2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92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les librairies de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environnements : 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4781658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79049" y="3522068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22614" y="3511382"/>
            <a:ext cx="6235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fr-FR" dirty="0"/>
              <a:t>(Relativement) simple, modulaire, efficace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</a:t>
            </a:r>
            <a:r>
              <a:rPr lang="en-US" dirty="0"/>
              <a:t> aux </a:t>
            </a:r>
            <a:r>
              <a:rPr lang="en-US" dirty="0" err="1"/>
              <a:t>débutant</a:t>
            </a:r>
            <a:r>
              <a:rPr lang="en-US" dirty="0"/>
              <a:t>/</a:t>
            </a:r>
            <a:r>
              <a:rPr lang="en-US" dirty="0" err="1"/>
              <a:t>compétents</a:t>
            </a:r>
            <a:r>
              <a:rPr lang="en-US" dirty="0"/>
              <a:t> dans le RL </a:t>
            </a:r>
            <a:r>
              <a:rPr lang="en-US" dirty="0" err="1"/>
              <a:t>en</a:t>
            </a:r>
            <a:r>
              <a:rPr lang="en-US" dirty="0"/>
              <a:t> pratique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4755753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Compatible avec multi-agent et hiérarchique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(construit sur Ray, librairie de parallélisation)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Avancé, à privilégier pour les gros projets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237410" y="6192124"/>
            <a:ext cx="635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librairies : ML agent (</a:t>
            </a:r>
            <a:r>
              <a:rPr lang="fr-FR" dirty="0" err="1"/>
              <a:t>Unity</a:t>
            </a:r>
            <a:r>
              <a:rPr lang="fr-FR" dirty="0"/>
              <a:t>), OpenAI </a:t>
            </a:r>
            <a:r>
              <a:rPr lang="fr-FR" dirty="0" err="1"/>
              <a:t>Baselines</a:t>
            </a:r>
            <a:r>
              <a:rPr lang="fr-FR" dirty="0"/>
              <a:t>, </a:t>
            </a:r>
            <a:r>
              <a:rPr lang="fr-FR" dirty="0" err="1"/>
              <a:t>KerasRL</a:t>
            </a:r>
            <a:r>
              <a:rPr lang="fr-FR" dirty="0"/>
              <a:t> …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3E806-9013-3235-9685-D0D9F9722B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A14B6-6F6D-E89A-E667-3C985123B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247" y="2260385"/>
            <a:ext cx="1029911" cy="1013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94FF2-29C7-CF59-BC7A-B82A77569B68}"/>
              </a:ext>
            </a:extLst>
          </p:cNvPr>
          <p:cNvSpPr txBox="1"/>
          <p:nvPr/>
        </p:nvSpPr>
        <p:spPr>
          <a:xfrm>
            <a:off x="3822614" y="2260385"/>
            <a:ext cx="6159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CleanRL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Très simple, le code des algorithmes est en single-file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Adapté aux débutant dans la recherche en 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ressources en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(</a:t>
            </a:r>
            <a:r>
              <a:rPr lang="en-US" dirty="0" err="1"/>
              <a:t>ressource</a:t>
            </a:r>
            <a:r>
              <a:rPr lang="en-US" dirty="0"/>
              <a:t> educative pour </a:t>
            </a:r>
            <a:r>
              <a:rPr lang="en-US" dirty="0" err="1"/>
              <a:t>ceux</a:t>
            </a:r>
            <a:r>
              <a:rPr lang="en-US" dirty="0"/>
              <a:t> </a:t>
            </a:r>
            <a:r>
              <a:rPr lang="en-US" dirty="0" err="1"/>
              <a:t>voulant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le RL) : </a:t>
            </a:r>
          </a:p>
          <a:p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sur le RL: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dirty="0"/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7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4FD18-8001-1086-4C84-89ECEA664C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6298E-C147-D0C5-B711-D699EBDB3B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8B7F361-A9F6-C05E-B835-226C3AB87A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et ressources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AB63-EB54-CFA9-FAFD-1FF8F3632B85}"/>
              </a:ext>
            </a:extLst>
          </p:cNvPr>
          <p:cNvSpPr txBox="1"/>
          <p:nvPr/>
        </p:nvSpPr>
        <p:spPr>
          <a:xfrm>
            <a:off x="762000" y="1676400"/>
            <a:ext cx="8534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GitHub formation (slides &amp; code) : </a:t>
            </a:r>
            <a:r>
              <a:rPr lang="fr-FR" dirty="0">
                <a:hlinkClick r:id="rId2"/>
              </a:rPr>
              <a:t>https://github.com/tboulet/teaching</a:t>
            </a:r>
            <a:endParaRPr lang="fr-FR" dirty="0"/>
          </a:p>
          <a:p>
            <a:r>
              <a:rPr lang="en-US" dirty="0"/>
              <a:t>Intro</a:t>
            </a:r>
            <a:r>
              <a:rPr lang="fr-FR" dirty="0"/>
              <a:t> au RL d’OpenAI : </a:t>
            </a:r>
            <a:r>
              <a:rPr lang="fr-FR" dirty="0">
                <a:hlinkClick r:id="rId3"/>
              </a:rPr>
              <a:t>https://spinningup.openai.com/en/latest/spinningup/rl_intro.html</a:t>
            </a:r>
            <a:endParaRPr lang="fr-FR" dirty="0"/>
          </a:p>
          <a:p>
            <a:endParaRPr lang="fr-FR" dirty="0"/>
          </a:p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4"/>
              </a:rPr>
              <a:t>https://dpmd.ai/DeepMindxUCL21</a:t>
            </a:r>
            <a:endParaRPr lang="fr-FR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5FE4A-0823-A097-7E73-4AF0874360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107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Annexe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C434A-E0E3-1282-649F-75556B2B05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11705"/>
                <a:ext cx="456144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État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</a:t>
                </a:r>
              </a:p>
              <a:p>
                <a:endParaRPr lang="fr-FR" dirty="0"/>
              </a:p>
              <a:p>
                <a:r>
                  <a:rPr lang="fr-FR" dirty="0"/>
                  <a:t>Action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Terminalité</a:t>
                </a:r>
                <a:r>
                  <a:rPr lang="fr-FR" dirty="0"/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mort OU fin du </a:t>
                </a:r>
                <a:r>
                  <a:rPr lang="en-US" dirty="0" err="1"/>
                  <a:t>niveau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11705"/>
                <a:ext cx="4561442" cy="2031325"/>
              </a:xfrm>
              <a:prstGeom prst="rect">
                <a:avLst/>
              </a:prstGeom>
              <a:blipFill>
                <a:blip r:embed="rId3"/>
                <a:stretch>
                  <a:fillRect l="-1203" t="-1802" r="-401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15882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2 : Jeu vidéo type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42799" y="1633040"/>
                <a:ext cx="689680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État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(position et vitesse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et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+1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Terminalité</a:t>
                </a:r>
                <a:r>
                  <a:rPr lang="fr-FR" dirty="0">
                    <a:sym typeface="Wingdings" panose="05000000000000000000" pitchFamily="2" charset="2"/>
                  </a:rPr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basculement limite OU 200 </a:t>
                </a:r>
                <a:r>
                  <a:rPr lang="fr-FR" dirty="0" err="1">
                    <a:sym typeface="Wingdings" panose="05000000000000000000" pitchFamily="2" charset="2"/>
                  </a:rPr>
                  <a:t>steps</a:t>
                </a:r>
                <a:r>
                  <a:rPr lang="fr-FR" dirty="0">
                    <a:sym typeface="Wingdings" panose="05000000000000000000" pitchFamily="2" charset="2"/>
                  </a:rPr>
                  <a:t> atteinte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9" y="1633040"/>
                <a:ext cx="6896801" cy="2031325"/>
              </a:xfrm>
              <a:prstGeom prst="rect">
                <a:avLst/>
              </a:prstGeom>
              <a:blipFill>
                <a:blip r:embed="rId5"/>
                <a:stretch>
                  <a:fillRect l="-796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Exemple 1 : L’environnement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D6BC3-2B61-101F-A5FD-F4FD0F6C41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/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blipFill>
                <a:blip r:embed="rId3"/>
                <a:stretch>
                  <a:fillRect l="-42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7678569" y="6781390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4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5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9530834" y="6028305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7065-F51C-02A8-B91E-937DBA13FC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480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247B-0A0B-9304-0590-F79B209735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79618FF-76D4-DF0D-29BF-34C432A238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Comment définir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3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3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sz="4300" kern="0" dirty="0"/>
                  <a:t> : RLHF</a:t>
                </a:r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79618FF-76D4-DF0D-29BF-34C432A23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rstanding Reinforcement Learning from Human Feedback (RLHF): Part 1 ...">
            <a:extLst>
              <a:ext uri="{FF2B5EF4-FFF2-40B4-BE49-F238E27FC236}">
                <a16:creationId xmlns:a16="http://schemas.microsoft.com/office/drawing/2014/main" id="{4BB2DCA5-85BE-BD37-873A-9FCB0028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69" y="1948675"/>
            <a:ext cx="8534400" cy="391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F5EFD6-19D7-45D4-1D4A-B75115F34A13}"/>
                  </a:ext>
                </a:extLst>
              </p:cNvPr>
              <p:cNvSpPr txBox="1"/>
              <p:nvPr/>
            </p:nvSpPr>
            <p:spPr>
              <a:xfrm>
                <a:off x="251848" y="5886729"/>
                <a:ext cx="6663812" cy="94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Une alternative au reward shaping, le RLHF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0" dirty="0"/>
                  <a:t> </a:t>
                </a:r>
                <a:br>
                  <a:rPr lang="en-GB" dirty="0"/>
                </a:br>
                <a:r>
                  <a:rPr lang="en-GB" dirty="0"/>
                  <a:t>On </a:t>
                </a:r>
                <a:r>
                  <a:rPr lang="en-GB" dirty="0" err="1"/>
                  <a:t>entraine</a:t>
                </a:r>
                <a:r>
                  <a:rPr lang="en-GB" dirty="0"/>
                  <a:t> un reseau à </a:t>
                </a:r>
                <a:r>
                  <a:rPr lang="en-GB" dirty="0" err="1"/>
                  <a:t>récompenser</a:t>
                </a:r>
                <a:r>
                  <a:rPr lang="en-GB" dirty="0"/>
                  <a:t> de manière “</a:t>
                </a:r>
                <a:r>
                  <a:rPr lang="en-GB" dirty="0" err="1"/>
                  <a:t>humaine</a:t>
                </a:r>
                <a:r>
                  <a:rPr lang="en-GB" dirty="0"/>
                  <a:t>” </a:t>
                </a:r>
                <a:r>
                  <a:rPr lang="en-GB" dirty="0" err="1"/>
                  <a:t>l’agent</a:t>
                </a:r>
                <a:r>
                  <a:rPr lang="en-GB" dirty="0"/>
                  <a:t>.</a:t>
                </a:r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F5EFD6-19D7-45D4-1D4A-B75115F3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8" y="5886729"/>
                <a:ext cx="6663812" cy="948080"/>
              </a:xfrm>
              <a:prstGeom prst="rect">
                <a:avLst/>
              </a:prstGeom>
              <a:blipFill>
                <a:blip r:embed="rId4"/>
                <a:stretch>
                  <a:fillRect l="-732" t="-3226" r="-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706AB1E-D942-4DB1-6177-B0DFC094BD7B}"/>
              </a:ext>
            </a:extLst>
          </p:cNvPr>
          <p:cNvSpPr txBox="1"/>
          <p:nvPr/>
        </p:nvSpPr>
        <p:spPr>
          <a:xfrm>
            <a:off x="4344669" y="1434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dirty="0"/>
              <a:t>RL </a:t>
            </a:r>
            <a:r>
              <a:rPr lang="fr-FR" sz="1800" kern="0" dirty="0" err="1"/>
              <a:t>with</a:t>
            </a:r>
            <a:r>
              <a:rPr lang="fr-FR" sz="1800" kern="0" dirty="0"/>
              <a:t> </a:t>
            </a:r>
            <a:r>
              <a:rPr lang="fr-FR" sz="1800" kern="0" dirty="0">
                <a:solidFill>
                  <a:srgbClr val="FF0000"/>
                </a:solidFill>
              </a:rPr>
              <a:t>Human Feedback </a:t>
            </a:r>
            <a:r>
              <a:rPr lang="fr-FR" sz="1800" kern="0" dirty="0"/>
              <a:t>(RL</a:t>
            </a:r>
            <a:r>
              <a:rPr lang="fr-FR" sz="1800" kern="0" dirty="0">
                <a:solidFill>
                  <a:srgbClr val="FF0000"/>
                </a:solidFill>
              </a:rPr>
              <a:t>HF</a:t>
            </a:r>
            <a:r>
              <a:rPr lang="fr-FR" sz="1800" kern="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874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Taxonomie du RL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0958B9-1588-0C35-7AC9-87A284834F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42424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4339-906E-A065-A6F5-CF4A390B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CB892-0AF6-7A07-6DA6-2152E3BCA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CD320-4410-2E9F-15A3-3B55B2EE1F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252BD-CAA7-5E07-19F1-8C72DBB3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707"/>
            <a:ext cx="12192000" cy="55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: 		s = capteurs de pression/position du robot</a:t>
            </a:r>
          </a:p>
          <a:p>
            <a:endParaRPr lang="fr-FR" dirty="0"/>
          </a:p>
          <a:p>
            <a:r>
              <a:rPr lang="fr-FR" dirty="0"/>
              <a:t>Action : 		a = ordres pour chaque muscle robotique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récompense pour se tenir droit, tenir un objet, etc…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4 : Robotique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3 : Échecs (face à un adversaire donné)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État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prochain coup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si victoire, -1 si défaite, 0 sinon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9F221-788E-629D-FC84-751DB285C5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ou non 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valoir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Pour éviter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ne diverge, on introduit la notion de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par exemple.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833720" y="3548171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0" y="3548171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L’environnement peut être: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déterministe ou bien stochastique </a:t>
                </a:r>
                <a:r>
                  <a:rPr lang="fr-FR" dirty="0"/>
                  <a:t>(= inclure de l’aléatoire)</a:t>
                </a:r>
                <a:br>
                  <a:rPr lang="fr-FR" dirty="0"/>
                </a:br>
                <a:r>
                  <a:rPr lang="fr-FR" dirty="0"/>
                  <a:t>L’objectif est de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</a:t>
                </a:r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|∀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1200329"/>
              </a:xfrm>
              <a:prstGeom prst="rect">
                <a:avLst/>
              </a:prstGeom>
              <a:blipFill>
                <a:blip r:embed="rId4"/>
                <a:stretch>
                  <a:fillRect l="-857" t="-2538" b="-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4691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Markovien ou non :</a:t>
            </a:r>
            <a:br>
              <a:rPr lang="fr-FR" dirty="0"/>
            </a:br>
            <a:r>
              <a:rPr lang="fr-FR" dirty="0"/>
              <a:t>Propriété de Markov : l'état actuel contient toute l'information des états précédents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249" y="4513350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FC6AB-DEF8-E2E8-AD9C-7CD3FE1199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E483C-B7EA-4DEA-4480-F5B1AFFAF51E}"/>
                  </a:ext>
                </a:extLst>
              </p:cNvPr>
              <p:cNvSpPr txBox="1"/>
              <p:nvPr/>
            </p:nvSpPr>
            <p:spPr>
              <a:xfrm>
                <a:off x="608120" y="5688492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E483C-B7EA-4DEA-4480-F5B1AFFAF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5688492"/>
                <a:ext cx="12192000" cy="923330"/>
              </a:xfrm>
              <a:prstGeom prst="rect">
                <a:avLst/>
              </a:prstGeom>
              <a:blipFill>
                <a:blip r:embed="rId8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71A2E7B0-8FA4-1CA9-03AC-7FD19420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249" y="5704932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03FD3016-C8A4-1B57-3161-C3421494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33" y="5688492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Definissez</a:t>
            </a:r>
            <a:r>
              <a:rPr lang="fr-FR" sz="4300" kern="0" spc="-25" dirty="0"/>
              <a:t> vos propres environnements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Gym</a:t>
            </a:r>
            <a:r>
              <a:rPr lang="fr-FR" dirty="0"/>
              <a:t> : Bibliothèque pour </a:t>
            </a:r>
            <a:r>
              <a:rPr lang="fr-FR" dirty="0">
                <a:solidFill>
                  <a:srgbClr val="FF0000"/>
                </a:solidFill>
              </a:rPr>
              <a:t>définir</a:t>
            </a:r>
            <a:r>
              <a:rPr lang="fr-FR" dirty="0"/>
              <a:t> vos environnements ou </a:t>
            </a:r>
            <a:r>
              <a:rPr lang="fr-FR" dirty="0">
                <a:solidFill>
                  <a:srgbClr val="FF0000"/>
                </a:solidFill>
              </a:rPr>
              <a:t>en utiliser </a:t>
            </a:r>
            <a:r>
              <a:rPr lang="fr-FR" dirty="0"/>
              <a:t>des déjà implémentés.</a:t>
            </a:r>
            <a:endParaRPr lang="en-US" dirty="0"/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82" y="4269521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543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309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40853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888517" y="40848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273451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33518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08647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26673" y="4841449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091217" y="3505246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20001" y="4084855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13447" y="3874578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54292" y="3505246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50453" y="4841449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494225" y="5904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b="0" dirty="0"/>
                  <a:t> (punition tant que la rive n’est pas atteinte)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blipFill>
                <a:blip r:embed="rId8"/>
                <a:stretch>
                  <a:fillRect l="-6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098725" y="5898980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37919" y="1659921"/>
            <a:ext cx="7265073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64614-EEA0-426E-E0F8-90A32B87D5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56533" y="654346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98E03-A78E-6FBD-F34B-8493D0EB2D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5B5C4-9BCB-9426-8230-3A7E551E4C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</a:t>
            </a:fld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A54DBF-629C-0E34-0A91-8BB993A2AEBA}"/>
              </a:ext>
            </a:extLst>
          </p:cNvPr>
          <p:cNvSpPr/>
          <p:nvPr/>
        </p:nvSpPr>
        <p:spPr>
          <a:xfrm>
            <a:off x="1371600" y="2362200"/>
            <a:ext cx="8305800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434D55-9F86-E19E-6828-037BC880FACC}"/>
                  </a:ext>
                </a:extLst>
              </p:cNvPr>
              <p:cNvSpPr/>
              <p:nvPr/>
            </p:nvSpPr>
            <p:spPr>
              <a:xfrm>
                <a:off x="4854897" y="2891659"/>
                <a:ext cx="2851090" cy="1636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Model-based RL</a:t>
                </a:r>
                <a:endParaRPr lang="en-US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/>
                  <a:t>Interagit avec l’</a:t>
                </a:r>
                <a:r>
                  <a:rPr lang="fr-FR" dirty="0" err="1"/>
                  <a:t>env</a:t>
                </a:r>
                <a:r>
                  <a:rPr lang="fr-FR" dirty="0"/>
                  <a:t> pour apprendre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434D55-9F86-E19E-6828-037BC880F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97" y="2891659"/>
                <a:ext cx="2851090" cy="163615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B8B59D9-5B4B-8263-50B6-72F600B1FEFC}"/>
                  </a:ext>
                </a:extLst>
              </p:cNvPr>
              <p:cNvSpPr/>
              <p:nvPr/>
            </p:nvSpPr>
            <p:spPr>
              <a:xfrm>
                <a:off x="1660686" y="2891659"/>
                <a:ext cx="2905125" cy="1636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Model-free RL</a:t>
                </a:r>
                <a:endParaRPr lang="en-US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/>
                  <a:t>Interagit avec l’</a:t>
                </a:r>
                <a:r>
                  <a:rPr lang="fr-FR" dirty="0" err="1"/>
                  <a:t>env</a:t>
                </a:r>
                <a:r>
                  <a:rPr lang="fr-FR" dirty="0"/>
                  <a:t> pour optimiser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B8B59D9-5B4B-8263-50B6-72F600B1F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686" y="2891659"/>
                <a:ext cx="2905125" cy="16361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E114604-AC76-39CE-F644-0936F8AFDCEC}"/>
              </a:ext>
            </a:extLst>
          </p:cNvPr>
          <p:cNvSpPr txBox="1"/>
          <p:nvPr/>
        </p:nvSpPr>
        <p:spPr>
          <a:xfrm>
            <a:off x="3395870" y="2442264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96E14B-D03D-8ED1-68E0-83541A26DD51}"/>
              </a:ext>
            </a:extLst>
          </p:cNvPr>
          <p:cNvSpPr/>
          <p:nvPr/>
        </p:nvSpPr>
        <p:spPr>
          <a:xfrm>
            <a:off x="8153400" y="2891659"/>
            <a:ext cx="3124200" cy="1606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Dynamic </a:t>
            </a:r>
            <a:r>
              <a:rPr lang="fr-FR" dirty="0" err="1"/>
              <a:t>Programming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Optimisation mathématique qui requiert la connaissance du modèle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47346D-CF02-AAA0-0AD5-2687362DE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Model-free vs. Model-based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17714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Rappel 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(si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blipFill>
                <a:blip r:embed="rId2"/>
                <a:stretch>
                  <a:fillRect l="-518" t="-1136" b="-1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3DA07-8B1F-93F0-5896-2F9B6084D7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93612" y="66258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4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5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87632-F67F-C092-8EF7-D63B1DB227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5428" y="661483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D292B-954C-F617-170C-21AF95EC695B}"/>
                  </a:ext>
                </a:extLst>
              </p:cNvPr>
              <p:cNvSpPr txBox="1"/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Rappel 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si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D292B-954C-F617-170C-21AF95EC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blipFill>
                <a:blip r:embed="rId7"/>
                <a:stretch>
                  <a:fillRect l="-518" t="-1136" b="-1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: </a:t>
            </a: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blipFill>
                <a:blip r:embed="rId10"/>
                <a:stretch>
                  <a:fillRect l="-11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CDD91-33D7-0911-EC26-112F97F8E3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C6503-D0AA-1837-9B0C-4F81B2C0B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">
            <a:extLst>
              <a:ext uri="{FF2B5EF4-FFF2-40B4-BE49-F238E27FC236}">
                <a16:creationId xmlns:a16="http://schemas.microsoft.com/office/drawing/2014/main" id="{468D94A7-4A82-D51C-4454-9340E0C1FF91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Origines du RL</a:t>
            </a:r>
            <a:endParaRPr lang="en-US" sz="43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3C8E-AC3F-7D2E-1349-2C76BD2619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RL Concepts">
            <a:extLst>
              <a:ext uri="{FF2B5EF4-FFF2-40B4-BE49-F238E27FC236}">
                <a16:creationId xmlns:a16="http://schemas.microsoft.com/office/drawing/2014/main" id="{739C7E1B-DF66-FDB1-50A8-B92B474AA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86" y="4365588"/>
            <a:ext cx="4142093" cy="156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with a beard&#10;&#10;AI-generated content may be incorrect.">
            <a:extLst>
              <a:ext uri="{FF2B5EF4-FFF2-40B4-BE49-F238E27FC236}">
                <a16:creationId xmlns:a16="http://schemas.microsoft.com/office/drawing/2014/main" id="{C6EA9D0E-5CB9-C366-F09F-C66508AE2E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4" y="4607568"/>
            <a:ext cx="1390650" cy="1600865"/>
          </a:xfrm>
          <a:prstGeom prst="rect">
            <a:avLst/>
          </a:prstGeom>
        </p:spPr>
      </p:pic>
      <p:pic>
        <p:nvPicPr>
          <p:cNvPr id="27" name="Picture 26" descr="A book cover of a book&#10;&#10;AI-generated content may be incorrect.">
            <a:extLst>
              <a:ext uri="{FF2B5EF4-FFF2-40B4-BE49-F238E27FC236}">
                <a16:creationId xmlns:a16="http://schemas.microsoft.com/office/drawing/2014/main" id="{D1C53E9C-745C-F579-DE59-986D43074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1385646"/>
            <a:ext cx="1718745" cy="23677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D211C-B237-3B21-686B-BEBEFCC4D4EE}"/>
              </a:ext>
            </a:extLst>
          </p:cNvPr>
          <p:cNvSpPr txBox="1"/>
          <p:nvPr/>
        </p:nvSpPr>
        <p:spPr>
          <a:xfrm>
            <a:off x="595799" y="6208433"/>
            <a:ext cx="174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Richard Sutton</a:t>
            </a:r>
          </a:p>
          <a:p>
            <a:pPr algn="ctr"/>
            <a:r>
              <a:rPr lang="en-GB" dirty="0"/>
              <a:t>Prix Turing 2024 </a:t>
            </a:r>
          </a:p>
        </p:txBody>
      </p:sp>
      <p:pic>
        <p:nvPicPr>
          <p:cNvPr id="34" name="Picture 33" descr="A diagram of a device&#10;&#10;AI-generated content may be incorrect.">
            <a:extLst>
              <a:ext uri="{FF2B5EF4-FFF2-40B4-BE49-F238E27FC236}">
                <a16:creationId xmlns:a16="http://schemas.microsoft.com/office/drawing/2014/main" id="{0458C681-3DFB-ED80-F149-2F6FB22133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03" y="1533446"/>
            <a:ext cx="3333593" cy="11844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F6CEE5-65B8-9DD5-F2DB-A4AE2703CDC8}"/>
              </a:ext>
            </a:extLst>
          </p:cNvPr>
          <p:cNvSpPr txBox="1"/>
          <p:nvPr/>
        </p:nvSpPr>
        <p:spPr>
          <a:xfrm>
            <a:off x="2590800" y="2754295"/>
            <a:ext cx="358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Optimal Control </a:t>
            </a:r>
            <a:r>
              <a:rPr lang="en-GB" dirty="0"/>
              <a:t>(1950s)</a:t>
            </a:r>
          </a:p>
          <a:p>
            <a:pPr algn="ctr"/>
            <a:r>
              <a:rPr lang="en-GB" dirty="0"/>
              <a:t>Markovian Decision Processes, Dynamic Programming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F540-94B6-1F40-5EC2-82B6B2C70063}"/>
              </a:ext>
            </a:extLst>
          </p:cNvPr>
          <p:cNvSpPr txBox="1"/>
          <p:nvPr/>
        </p:nvSpPr>
        <p:spPr>
          <a:xfrm>
            <a:off x="304800" y="378263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Reinforcement Learning, An Introduction, 2018</a:t>
            </a:r>
          </a:p>
        </p:txBody>
      </p:sp>
      <p:pic>
        <p:nvPicPr>
          <p:cNvPr id="40" name="Picture 39" descr="A cat in a cage&#10;&#10;AI-generated content may be incorrect.">
            <a:extLst>
              <a:ext uri="{FF2B5EF4-FFF2-40B4-BE49-F238E27FC236}">
                <a16:creationId xmlns:a16="http://schemas.microsoft.com/office/drawing/2014/main" id="{95DD7FF3-BAE3-BAC8-18E3-CCD9947604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>
          <a:xfrm>
            <a:off x="6553200" y="1409891"/>
            <a:ext cx="2590800" cy="14249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8865541-D931-273E-F1E2-FD1175B3B329}"/>
              </a:ext>
            </a:extLst>
          </p:cNvPr>
          <p:cNvSpPr txBox="1"/>
          <p:nvPr/>
        </p:nvSpPr>
        <p:spPr>
          <a:xfrm>
            <a:off x="6286500" y="2849361"/>
            <a:ext cx="312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Psychology of animal learning, </a:t>
            </a:r>
            <a:r>
              <a:rPr lang="en-GB" dirty="0">
                <a:solidFill>
                  <a:srgbClr val="FF0000"/>
                </a:solidFill>
              </a:rPr>
              <a:t>Trial-and-error learning</a:t>
            </a:r>
            <a:r>
              <a:rPr lang="en-GB" dirty="0"/>
              <a:t>, </a:t>
            </a:r>
          </a:p>
          <a:p>
            <a:pPr algn="ctr"/>
            <a:r>
              <a:rPr lang="en-GB" dirty="0"/>
              <a:t>k-armed bandit</a:t>
            </a:r>
          </a:p>
        </p:txBody>
      </p:sp>
      <p:pic>
        <p:nvPicPr>
          <p:cNvPr id="46" name="Picture 45" descr="A blue brain with white lines&#10;&#10;AI-generated content may be incorrect.">
            <a:extLst>
              <a:ext uri="{FF2B5EF4-FFF2-40B4-BE49-F238E27FC236}">
                <a16:creationId xmlns:a16="http://schemas.microsoft.com/office/drawing/2014/main" id="{D31D3239-A187-9A6F-C2F7-DC374605C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409891"/>
            <a:ext cx="2538237" cy="14394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1387270-1998-CD97-6174-0F1635B38B0F}"/>
              </a:ext>
            </a:extLst>
          </p:cNvPr>
          <p:cNvSpPr txBox="1"/>
          <p:nvPr/>
        </p:nvSpPr>
        <p:spPr>
          <a:xfrm>
            <a:off x="9410700" y="2916444"/>
            <a:ext cx="3021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Neurosciences</a:t>
            </a:r>
          </a:p>
          <a:p>
            <a:pPr algn="ctr"/>
            <a:r>
              <a:rPr lang="en-GB" dirty="0"/>
              <a:t>Temporal Differences (TD)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CFB993-DDB1-91D3-465D-19D67C9ACE8B}"/>
              </a:ext>
            </a:extLst>
          </p:cNvPr>
          <p:cNvSpPr txBox="1"/>
          <p:nvPr/>
        </p:nvSpPr>
        <p:spPr>
          <a:xfrm>
            <a:off x="4695755" y="599535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Reinforcement Learning (1980 - )</a:t>
            </a:r>
          </a:p>
        </p:txBody>
      </p:sp>
      <p:pic>
        <p:nvPicPr>
          <p:cNvPr id="52" name="Picture 51" descr="A light bulb with dots and gears&#10;&#10;AI-generated content may be incorrect.">
            <a:extLst>
              <a:ext uri="{FF2B5EF4-FFF2-40B4-BE49-F238E27FC236}">
                <a16:creationId xmlns:a16="http://schemas.microsoft.com/office/drawing/2014/main" id="{A4F08A30-C23B-2CF1-9929-6AF7963595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170" y="4069128"/>
            <a:ext cx="2470555" cy="174816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94B8025-0073-E36B-D540-0BCC3B38EB7E}"/>
              </a:ext>
            </a:extLst>
          </p:cNvPr>
          <p:cNvSpPr txBox="1"/>
          <p:nvPr/>
        </p:nvSpPr>
        <p:spPr>
          <a:xfrm>
            <a:off x="9538801" y="5800728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Machine Learning</a:t>
            </a:r>
            <a:r>
              <a:rPr lang="en-GB" dirty="0"/>
              <a:t>, </a:t>
            </a:r>
          </a:p>
          <a:p>
            <a:pPr algn="ctr"/>
            <a:r>
              <a:rPr lang="en-GB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6148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Méthode d’apprentissage général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5257800" y="2667000"/>
                <a:ext cx="1598371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667000"/>
                <a:ext cx="1598371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5105400" y="42481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2481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6856171" y="3162300"/>
            <a:ext cx="1829" cy="1543050"/>
          </a:xfrm>
          <a:prstGeom prst="curvedConnector3">
            <a:avLst>
              <a:gd name="adj1" fmla="val 125986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5105400" y="31623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2497435" y="3567133"/>
                <a:ext cx="1960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(connaissant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35" y="3567133"/>
                <a:ext cx="1960265" cy="646331"/>
              </a:xfrm>
              <a:prstGeom prst="rect">
                <a:avLst/>
              </a:prstGeom>
              <a:blipFill>
                <a:blip r:embed="rId4"/>
                <a:stretch>
                  <a:fillRect l="-623" t="-4717" r="-23053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7696200" y="3567133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3567133"/>
                <a:ext cx="237223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33F0C5-7649-67A3-9F58-FFB3ADA8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4438E-1CE6-B765-DB80-20A36080FCCD}"/>
              </a:ext>
            </a:extLst>
          </p:cNvPr>
          <p:cNvSpPr txBox="1"/>
          <p:nvPr/>
        </p:nvSpPr>
        <p:spPr>
          <a:xfrm>
            <a:off x="381000" y="1676400"/>
            <a:ext cx="647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Tous les </a:t>
            </a:r>
            <a:r>
              <a:rPr lang="en-GB" dirty="0" err="1"/>
              <a:t>algorithmes</a:t>
            </a:r>
            <a:r>
              <a:rPr lang="en-GB" dirty="0"/>
              <a:t> de RL value-based </a:t>
            </a:r>
            <a:r>
              <a:rPr lang="en-GB" dirty="0" err="1"/>
              <a:t>suivent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schéma</a:t>
            </a:r>
            <a:r>
              <a:rPr lang="en-GB" dirty="0"/>
              <a:t> </a:t>
            </a:r>
            <a:r>
              <a:rPr lang="en-GB" dirty="0" err="1"/>
              <a:t>général</a:t>
            </a:r>
            <a:r>
              <a:rPr lang="en-GB" dirty="0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FDF5B-6DA8-D285-3F16-72BE27362652}"/>
                  </a:ext>
                </a:extLst>
              </p:cNvPr>
              <p:cNvSpPr txBox="1"/>
              <p:nvPr/>
            </p:nvSpPr>
            <p:spPr>
              <a:xfrm>
                <a:off x="457199" y="6233564"/>
                <a:ext cx="105899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N</a:t>
                </a:r>
                <a:r>
                  <a:rPr lang="en-GB" dirty="0" err="1"/>
                  <a:t>ote</a:t>
                </a:r>
                <a:r>
                  <a:rPr lang="en-GB" dirty="0"/>
                  <a:t> : il </a:t>
                </a:r>
                <a:r>
                  <a:rPr lang="en-GB" dirty="0" err="1"/>
                  <a:t>existe</a:t>
                </a:r>
                <a:r>
                  <a:rPr lang="en-GB" dirty="0"/>
                  <a:t> aussi des </a:t>
                </a:r>
                <a:r>
                  <a:rPr lang="en-GB" dirty="0" err="1"/>
                  <a:t>algorithmes</a:t>
                </a:r>
                <a:r>
                  <a:rPr lang="en-GB" dirty="0"/>
                  <a:t> </a:t>
                </a:r>
                <a:r>
                  <a:rPr lang="en-GB" dirty="0" err="1"/>
                  <a:t>optimisant</a:t>
                </a:r>
                <a:r>
                  <a:rPr lang="en-GB" dirty="0"/>
                  <a:t> </a:t>
                </a:r>
                <a:r>
                  <a:rPr lang="en-GB" dirty="0" err="1"/>
                  <a:t>directement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sans passer par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, </a:t>
                </a:r>
                <a:r>
                  <a:rPr lang="en-GB" dirty="0" err="1"/>
                  <a:t>appelés</a:t>
                </a:r>
                <a:r>
                  <a:rPr lang="en-GB" dirty="0"/>
                  <a:t> “policy-based”.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FDF5B-6DA8-D285-3F16-72BE27362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6233564"/>
                <a:ext cx="10589971" cy="369332"/>
              </a:xfrm>
              <a:prstGeom prst="rect">
                <a:avLst/>
              </a:prstGeom>
              <a:blipFill>
                <a:blip r:embed="rId6"/>
                <a:stretch>
                  <a:fillRect l="-46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873B4A3-76D4-95DB-DE84-B406218B8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18" y="1850261"/>
            <a:ext cx="1371600" cy="8577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DF3EC-7403-A999-8FD4-E90CCE67F7FF}"/>
              </a:ext>
            </a:extLst>
          </p:cNvPr>
          <p:cNvCxnSpPr>
            <a:cxnSpLocks/>
          </p:cNvCxnSpPr>
          <p:nvPr/>
        </p:nvCxnSpPr>
        <p:spPr>
          <a:xfrm flipH="1">
            <a:off x="7112635" y="2737473"/>
            <a:ext cx="1269365" cy="6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E0BEEE-19F6-50A1-7A96-D6CDB0731430}"/>
              </a:ext>
            </a:extLst>
          </p:cNvPr>
          <p:cNvSpPr txBox="1"/>
          <p:nvPr/>
        </p:nvSpPr>
        <p:spPr>
          <a:xfrm>
            <a:off x="9601200" y="1910752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 avec l’environnement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518E-FEEE-16AE-260A-4FCDAD8602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5ACA503-0D27-6A73-664F-9AAEEE477025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Modélisation des valeurs d’états et d’actions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BA15F-65AC-F6E6-9AC0-6DB2298A82E1}"/>
                  </a:ext>
                </a:extLst>
              </p:cNvPr>
              <p:cNvSpPr txBox="1"/>
              <p:nvPr/>
            </p:nvSpPr>
            <p:spPr>
              <a:xfrm>
                <a:off x="609600" y="1424229"/>
                <a:ext cx="10058400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un </a:t>
                </a:r>
                <a:r>
                  <a:rPr lang="en-GB" b="1" dirty="0" err="1"/>
                  <a:t>modèle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 que </a:t>
                </a:r>
                <a:r>
                  <a:rPr lang="en-GB" dirty="0" err="1"/>
                  <a:t>l’on</a:t>
                </a:r>
                <a:r>
                  <a:rPr lang="en-GB" dirty="0"/>
                  <a:t> doit donc </a:t>
                </a:r>
                <a:r>
                  <a:rPr lang="en-GB" b="1" dirty="0" err="1"/>
                  <a:t>paramétriser</a:t>
                </a:r>
                <a:r>
                  <a:rPr lang="en-GB" dirty="0"/>
                  <a:t>. </a:t>
                </a:r>
                <a:r>
                  <a:rPr lang="en-GB" dirty="0" err="1"/>
                  <a:t>Ces</a:t>
                </a:r>
                <a:r>
                  <a:rPr lang="en-GB" dirty="0"/>
                  <a:t> </a:t>
                </a:r>
                <a:r>
                  <a:rPr lang="en-GB" dirty="0" err="1"/>
                  <a:t>paramètres</a:t>
                </a:r>
                <a:r>
                  <a:rPr lang="en-GB" dirty="0"/>
                  <a:t> </a:t>
                </a:r>
                <a:r>
                  <a:rPr lang="en-GB" dirty="0" err="1"/>
                  <a:t>seront</a:t>
                </a:r>
                <a:r>
                  <a:rPr lang="en-GB" dirty="0"/>
                  <a:t> </a:t>
                </a:r>
                <a:r>
                  <a:rPr lang="en-GB" dirty="0" err="1"/>
                  <a:t>amenés</a:t>
                </a:r>
                <a:r>
                  <a:rPr lang="en-GB" dirty="0"/>
                  <a:t> à changer au cours de </a:t>
                </a:r>
                <a:r>
                  <a:rPr lang="en-GB" dirty="0" err="1"/>
                  <a:t>l’entrainement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Dans un </a:t>
                </a:r>
                <a:r>
                  <a:rPr lang="en-GB" dirty="0" err="1"/>
                  <a:t>cas</a:t>
                </a:r>
                <a:r>
                  <a:rPr lang="en-GB" dirty="0"/>
                  <a:t> simple, pour un </a:t>
                </a:r>
                <a:r>
                  <a:rPr lang="en-GB" dirty="0" err="1"/>
                  <a:t>nombre</a:t>
                </a:r>
                <a:r>
                  <a:rPr lang="en-GB" dirty="0"/>
                  <a:t> d’états et </a:t>
                </a:r>
                <a:r>
                  <a:rPr lang="en-GB" dirty="0" err="1"/>
                  <a:t>d’actions</a:t>
                </a:r>
                <a:r>
                  <a:rPr lang="en-GB" dirty="0"/>
                  <a:t> </a:t>
                </a:r>
                <a:r>
                  <a:rPr lang="en-GB" dirty="0" err="1"/>
                  <a:t>fini</a:t>
                </a:r>
                <a:r>
                  <a:rPr lang="en-GB" dirty="0"/>
                  <a:t> et petit, on peut utiliser </a:t>
                </a:r>
                <a:r>
                  <a:rPr lang="en-GB" dirty="0" err="1"/>
                  <a:t>une</a:t>
                </a:r>
                <a:r>
                  <a:rPr lang="en-GB" dirty="0"/>
                  <a:t> simple </a:t>
                </a:r>
                <a:r>
                  <a:rPr lang="en-GB" b="1" dirty="0"/>
                  <a:t>table de </a:t>
                </a:r>
                <a:r>
                  <a:rPr lang="en-GB" b="1" dirty="0" err="1"/>
                  <a:t>valeur</a:t>
                </a:r>
                <a:r>
                  <a:rPr lang="en-GB" dirty="0"/>
                  <a:t>. On parle </a:t>
                </a:r>
                <a:r>
                  <a:rPr lang="en-GB" dirty="0" err="1"/>
                  <a:t>alors</a:t>
                </a:r>
                <a:r>
                  <a:rPr lang="en-GB" dirty="0"/>
                  <a:t> de </a:t>
                </a:r>
                <a:r>
                  <a:rPr lang="en-GB" b="1" dirty="0"/>
                  <a:t>RL </a:t>
                </a:r>
                <a:r>
                  <a:rPr lang="en-GB" b="1" dirty="0" err="1"/>
                  <a:t>tabulaire</a:t>
                </a:r>
                <a:r>
                  <a:rPr lang="en-GB" b="1" dirty="0"/>
                  <a:t>.</a:t>
                </a:r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dirty="0"/>
              </a:p>
              <a:p>
                <a:r>
                  <a:rPr lang="en-GB" dirty="0"/>
                  <a:t>Pour un </a:t>
                </a:r>
                <a:r>
                  <a:rPr lang="en-GB" dirty="0" err="1"/>
                  <a:t>espace</a:t>
                </a:r>
                <a:r>
                  <a:rPr lang="en-GB" dirty="0"/>
                  <a:t> d’état/</a:t>
                </a:r>
                <a:r>
                  <a:rPr lang="en-GB" dirty="0" err="1"/>
                  <a:t>d’actions</a:t>
                </a:r>
                <a:r>
                  <a:rPr lang="en-GB" dirty="0"/>
                  <a:t> </a:t>
                </a:r>
                <a:r>
                  <a:rPr lang="en-GB" dirty="0" err="1"/>
                  <a:t>continu</a:t>
                </a:r>
                <a:r>
                  <a:rPr lang="en-GB" dirty="0"/>
                  <a:t> donc </a:t>
                </a:r>
                <a:r>
                  <a:rPr lang="en-GB" dirty="0" err="1"/>
                  <a:t>fini</a:t>
                </a:r>
                <a:r>
                  <a:rPr lang="en-GB" dirty="0"/>
                  <a:t> ou quasi-</a:t>
                </a:r>
                <a:r>
                  <a:rPr lang="en-GB" dirty="0" err="1"/>
                  <a:t>infini</a:t>
                </a:r>
                <a:r>
                  <a:rPr lang="en-GB" dirty="0"/>
                  <a:t>, on aura besoin de </a:t>
                </a:r>
                <a:r>
                  <a:rPr lang="en-GB" dirty="0" err="1"/>
                  <a:t>modèles</a:t>
                </a:r>
                <a:r>
                  <a:rPr lang="en-GB" dirty="0"/>
                  <a:t> à base de réseaux de neurones, et on parle </a:t>
                </a:r>
                <a:r>
                  <a:rPr lang="en-GB" dirty="0" err="1"/>
                  <a:t>alors</a:t>
                </a:r>
                <a:r>
                  <a:rPr lang="en-GB" dirty="0"/>
                  <a:t> de Deep RL (</a:t>
                </a:r>
                <a:r>
                  <a:rPr lang="en-GB" dirty="0" err="1"/>
                  <a:t>cf</a:t>
                </a:r>
                <a:r>
                  <a:rPr lang="en-GB" dirty="0"/>
                  <a:t> plus tard).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BA15F-65AC-F6E6-9AC0-6DB2298A8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24229"/>
                <a:ext cx="10058400" cy="3970318"/>
              </a:xfrm>
              <a:prstGeom prst="rect">
                <a:avLst/>
              </a:prstGeom>
              <a:blipFill>
                <a:blip r:embed="rId2"/>
                <a:stretch>
                  <a:fillRect l="-485" t="-922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5377E-3C8F-CFF6-99B0-D09D2C0419FE}"/>
                  </a:ext>
                </a:extLst>
              </p:cNvPr>
              <p:cNvSpPr txBox="1"/>
              <p:nvPr/>
            </p:nvSpPr>
            <p:spPr>
              <a:xfrm>
                <a:off x="914400" y="35205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=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5377E-3C8F-CFF6-99B0-D09D2C041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520544"/>
                <a:ext cx="106680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148303-0C90-0B3C-64DD-17EE936F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278170"/>
              </p:ext>
            </p:extLst>
          </p:nvPr>
        </p:nvGraphicFramePr>
        <p:xfrm>
          <a:off x="1524000" y="3380058"/>
          <a:ext cx="2057400" cy="7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11459928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34505674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72618312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414871435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113891190"/>
                    </a:ext>
                  </a:extLst>
                </a:gridCol>
              </a:tblGrid>
              <a:tr h="37504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32602"/>
                  </a:ext>
                </a:extLst>
              </a:tr>
              <a:tr h="37504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35181"/>
                  </a:ext>
                </a:extLst>
              </a:tr>
            </a:tbl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CE321F9-F10B-9641-3BEE-CFCFEC979CC9}"/>
              </a:ext>
            </a:extLst>
          </p:cNvPr>
          <p:cNvCxnSpPr>
            <a:cxnSpLocks/>
          </p:cNvCxnSpPr>
          <p:nvPr/>
        </p:nvCxnSpPr>
        <p:spPr>
          <a:xfrm>
            <a:off x="1524000" y="3267576"/>
            <a:ext cx="2057400" cy="12700"/>
          </a:xfrm>
          <a:prstGeom prst="curvedConnector3">
            <a:avLst>
              <a:gd name="adj1" fmla="val 4066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7D707DB-449E-E1E9-CFB8-DBF86A957FB5}"/>
              </a:ext>
            </a:extLst>
          </p:cNvPr>
          <p:cNvCxnSpPr>
            <a:cxnSpLocks/>
          </p:cNvCxnSpPr>
          <p:nvPr/>
        </p:nvCxnSpPr>
        <p:spPr>
          <a:xfrm rot="5400000">
            <a:off x="3279432" y="3743229"/>
            <a:ext cx="800887" cy="1270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7B5FCE-2A7F-D150-724B-37FF9E238263}"/>
              </a:ext>
            </a:extLst>
          </p:cNvPr>
          <p:cNvSpPr txBox="1"/>
          <p:nvPr/>
        </p:nvSpPr>
        <p:spPr>
          <a:xfrm>
            <a:off x="2133600" y="2898244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états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F7795-3690-DBF9-4CBC-AED153534637}"/>
              </a:ext>
            </a:extLst>
          </p:cNvPr>
          <p:cNvSpPr txBox="1"/>
          <p:nvPr/>
        </p:nvSpPr>
        <p:spPr>
          <a:xfrm rot="5400000">
            <a:off x="3163956" y="3890399"/>
            <a:ext cx="147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D1F6A-933C-68AF-D94F-921D75D3581A}"/>
                  </a:ext>
                </a:extLst>
              </p:cNvPr>
              <p:cNvSpPr txBox="1"/>
              <p:nvPr/>
            </p:nvSpPr>
            <p:spPr>
              <a:xfrm>
                <a:off x="4648200" y="355974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=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D1F6A-933C-68AF-D94F-921D75D3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559748"/>
                <a:ext cx="1066800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C21F601-B6B9-5840-BE2C-1C7B90D13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65856"/>
              </p:ext>
            </p:extLst>
          </p:nvPr>
        </p:nvGraphicFramePr>
        <p:xfrm>
          <a:off x="5257800" y="3597108"/>
          <a:ext cx="2133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11459928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34505674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726183129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414871435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113891190"/>
                    </a:ext>
                  </a:extLst>
                </a:gridCol>
              </a:tblGrid>
              <a:tr h="18466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32602"/>
                  </a:ext>
                </a:extLst>
              </a:tr>
            </a:tbl>
          </a:graphicData>
        </a:graphic>
      </p:graphicFrame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BD7EE33-EDC9-8DF6-D939-D5D78F6F5A41}"/>
              </a:ext>
            </a:extLst>
          </p:cNvPr>
          <p:cNvCxnSpPr>
            <a:cxnSpLocks/>
          </p:cNvCxnSpPr>
          <p:nvPr/>
        </p:nvCxnSpPr>
        <p:spPr>
          <a:xfrm>
            <a:off x="5257800" y="3413292"/>
            <a:ext cx="2057400" cy="12700"/>
          </a:xfrm>
          <a:prstGeom prst="curvedConnector3">
            <a:avLst>
              <a:gd name="adj1" fmla="val 4066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5983E4-F22B-F1CC-2868-B09C4565DA20}"/>
              </a:ext>
            </a:extLst>
          </p:cNvPr>
          <p:cNvSpPr txBox="1"/>
          <p:nvPr/>
        </p:nvSpPr>
        <p:spPr>
          <a:xfrm>
            <a:off x="6019800" y="3069360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états</a:t>
            </a:r>
          </a:p>
        </p:txBody>
      </p:sp>
    </p:spTree>
    <p:extLst>
      <p:ext uri="{BB962C8B-B14F-4D97-AF65-F5344CB8AC3E}">
        <p14:creationId xmlns:p14="http://schemas.microsoft.com/office/powerpoint/2010/main" val="222006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 - Monte Carlo Methods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CF5D1-796D-283B-536F-3ACAB56379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40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l’espérance empirique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apprendre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/>
                  <a:t> à partir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observés. 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r="-2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1 épisode)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un 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/>
                  <a:t> où on observe des états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blipFill>
                <a:blip r:embed="rId5"/>
                <a:stretch>
                  <a:fillRect l="-1094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81000" y="3613087"/>
                <a:ext cx="46872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états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observé,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GB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613087"/>
                <a:ext cx="4687245" cy="923330"/>
              </a:xfrm>
              <a:prstGeom prst="rect">
                <a:avLst/>
              </a:prstGeom>
              <a:blipFill>
                <a:blip r:embed="rId6"/>
                <a:stretch>
                  <a:fillRect l="-117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45116" y="39628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29163" y="3581400"/>
                <a:ext cx="589481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GB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3" y="3581400"/>
                <a:ext cx="5894819" cy="923330"/>
              </a:xfrm>
              <a:prstGeom prst="rect">
                <a:avLst/>
              </a:prstGeom>
              <a:blipFill>
                <a:blip r:embed="rId7"/>
                <a:stretch>
                  <a:fillRect l="-827" t="-3974" b="-7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49250" y="4596590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temps/variance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0" y="4596590"/>
                <a:ext cx="38100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/>
              <p:nvPr/>
            </p:nvSpPr>
            <p:spPr>
              <a:xfrm>
                <a:off x="76200" y="5103674"/>
                <a:ext cx="123444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Avantages</a:t>
                </a:r>
                <a:r>
                  <a:rPr lang="fr-FR" dirty="0"/>
                  <a:t> : </a:t>
                </a:r>
              </a:p>
              <a:p>
                <a:r>
                  <a:rPr lang="fr-FR" dirty="0"/>
                  <a:t>- intuitif</a:t>
                </a:r>
              </a:p>
              <a:p>
                <a:r>
                  <a:rPr lang="fr-FR" dirty="0"/>
                  <a:t>- mathématiquement vrai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l’estimateur</a:t>
                </a:r>
                <a:r>
                  <a:rPr lang="en-US" dirty="0"/>
                  <a:t> de MonteCarlo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dit</a:t>
                </a:r>
                <a:r>
                  <a:rPr lang="en-US" dirty="0"/>
                  <a:t> non-</a:t>
                </a:r>
                <a:r>
                  <a:rPr lang="en-US" dirty="0" err="1"/>
                  <a:t>biaisé</a:t>
                </a:r>
                <a:endParaRPr lang="en-US" dirty="0"/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Inconvénients</a:t>
                </a:r>
                <a:r>
                  <a:rPr lang="en-US" dirty="0"/>
                  <a:t> : </a:t>
                </a:r>
              </a:p>
              <a:p>
                <a:r>
                  <a:rPr lang="en-US" dirty="0"/>
                  <a:t>- terminal</a:t>
                </a:r>
              </a:p>
              <a:p>
                <a:r>
                  <a:rPr lang="en-US" dirty="0"/>
                  <a:t>- haute variance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103674"/>
                <a:ext cx="12344400" cy="1754326"/>
              </a:xfrm>
              <a:prstGeom prst="rect">
                <a:avLst/>
              </a:prstGeom>
              <a:blipFill>
                <a:blip r:embed="rId9"/>
                <a:stretch>
                  <a:fillRect l="-444" t="-1736" b="-4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6D3E554-8B45-040A-5E95-3D551D63A119}"/>
              </a:ext>
            </a:extLst>
          </p:cNvPr>
          <p:cNvSpPr/>
          <p:nvPr/>
        </p:nvSpPr>
        <p:spPr>
          <a:xfrm rot="16200000">
            <a:off x="3224421" y="5738968"/>
            <a:ext cx="369332" cy="85306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/>
              <p:nvPr/>
            </p:nvSpPr>
            <p:spPr>
              <a:xfrm>
                <a:off x="3057223" y="6270969"/>
                <a:ext cx="70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223" y="6270969"/>
                <a:ext cx="7037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80997-0CA4-F7EA-7E33-63B6A109A8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0" grpId="0"/>
      <p:bldP spid="13" grpId="0"/>
      <p:bldP spid="16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110236" y="3510619"/>
                <a:ext cx="12705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236" y="3510619"/>
                <a:ext cx="127054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501256" y="5461273"/>
                <a:ext cx="12705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256" y="5461273"/>
                <a:ext cx="127054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l’espérance empirique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Environnement : morpion face à un adversaire jouant aléatoirement</a:t>
                </a:r>
              </a:p>
              <a:p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on </a:t>
                </a:r>
                <a:r>
                  <a:rPr lang="en-US" dirty="0" err="1"/>
                  <a:t>gagne</a:t>
                </a:r>
                <a:r>
                  <a:rPr lang="en-US" dirty="0"/>
                  <a:t>/</a:t>
                </a:r>
                <a:r>
                  <a:rPr lang="en-US" dirty="0" err="1"/>
                  <a:t>perd</a:t>
                </a:r>
                <a:r>
                  <a:rPr lang="en-US" dirty="0"/>
                  <a:t>, 0 </a:t>
                </a:r>
                <a:r>
                  <a:rPr lang="en-US" dirty="0" err="1"/>
                  <a:t>sinon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blipFill>
                <a:blip r:embed="rId12"/>
                <a:stretch>
                  <a:fillRect l="-743" t="-5660" r="-9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/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terminal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blipFill>
                <a:blip r:embed="rId14"/>
                <a:stretch>
                  <a:fillRect l="-11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115B21E-AC37-6FE6-DFD7-2EBE5A36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02" y="3196578"/>
            <a:ext cx="745348" cy="68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C3018-D632-35E7-1322-5B9B5EED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892915"/>
            <a:ext cx="755989" cy="692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/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/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/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/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/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59AAAC-661C-B772-EA57-C4198FB77CDA}"/>
              </a:ext>
            </a:extLst>
          </p:cNvPr>
          <p:cNvSpPr txBox="1"/>
          <p:nvPr/>
        </p:nvSpPr>
        <p:spPr>
          <a:xfrm>
            <a:off x="11457" y="413771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2 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401C6-9005-0ECF-42B9-07396D5A1F50}"/>
              </a:ext>
            </a:extLst>
          </p:cNvPr>
          <p:cNvSpPr txBox="1"/>
          <p:nvPr/>
        </p:nvSpPr>
        <p:spPr>
          <a:xfrm>
            <a:off x="37782" y="235095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1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6053A-2D98-DAD4-672C-E3025253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274" y="2256962"/>
            <a:ext cx="767711" cy="71545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14ADBDD-4254-DC14-806D-156F76F777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1" y="65754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120CFA-7773-4E60-A6AF-5F6B857560D1}"/>
                  </a:ext>
                </a:extLst>
              </p:cNvPr>
              <p:cNvSpPr txBox="1"/>
              <p:nvPr/>
            </p:nvSpPr>
            <p:spPr>
              <a:xfrm>
                <a:off x="216661" y="3527506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120CFA-7773-4E60-A6AF-5F6B8575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1" y="3527506"/>
                <a:ext cx="124889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9CE02-8811-CFE8-9724-1AE13D162147}"/>
                  </a:ext>
                </a:extLst>
              </p:cNvPr>
              <p:cNvSpPr txBox="1"/>
              <p:nvPr/>
            </p:nvSpPr>
            <p:spPr>
              <a:xfrm>
                <a:off x="1504970" y="3536717"/>
                <a:ext cx="12488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9CE02-8811-CFE8-9724-1AE13D16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70" y="3536717"/>
                <a:ext cx="1248898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D0E193-BB14-0AC9-8E2F-BF4163E9C958}"/>
                  </a:ext>
                </a:extLst>
              </p:cNvPr>
              <p:cNvSpPr txBox="1"/>
              <p:nvPr/>
            </p:nvSpPr>
            <p:spPr>
              <a:xfrm>
                <a:off x="2861338" y="3543565"/>
                <a:ext cx="12488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D0E193-BB14-0AC9-8E2F-BF4163E9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338" y="3543565"/>
                <a:ext cx="1248898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D55418-A517-D6CB-04BE-11D9DDDEF2CA}"/>
                  </a:ext>
                </a:extLst>
              </p:cNvPr>
              <p:cNvSpPr txBox="1"/>
              <p:nvPr/>
            </p:nvSpPr>
            <p:spPr>
              <a:xfrm>
                <a:off x="2818768" y="54558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D55418-A517-D6CB-04BE-11D9DDDE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68" y="5455845"/>
                <a:ext cx="124889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AF4A7-7792-C5D4-46D3-DCDA977E6B56}"/>
                  </a:ext>
                </a:extLst>
              </p:cNvPr>
              <p:cNvSpPr txBox="1"/>
              <p:nvPr/>
            </p:nvSpPr>
            <p:spPr>
              <a:xfrm>
                <a:off x="1493988" y="54558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AF4A7-7792-C5D4-46D3-DCDA977E6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88" y="5455845"/>
                <a:ext cx="124889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CA0BFB-A615-BFBF-95D8-7AA2564921EA}"/>
                  </a:ext>
                </a:extLst>
              </p:cNvPr>
              <p:cNvSpPr txBox="1"/>
              <p:nvPr/>
            </p:nvSpPr>
            <p:spPr>
              <a:xfrm>
                <a:off x="350925" y="56082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CA0BFB-A615-BFBF-95D8-7AA256492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5" y="5608245"/>
                <a:ext cx="124889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A3BE1F-929F-5A47-7BD0-7E3D024B7BB6}"/>
                  </a:ext>
                </a:extLst>
              </p:cNvPr>
              <p:cNvSpPr txBox="1"/>
              <p:nvPr/>
            </p:nvSpPr>
            <p:spPr>
              <a:xfrm>
                <a:off x="4117610" y="5479610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A3BE1F-929F-5A47-7BD0-7E3D024B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10" y="5479610"/>
                <a:ext cx="1248898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0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  <p:bldP spid="7" grpId="0"/>
      <p:bldP spid="10" grpId="0"/>
      <p:bldP spid="12" grpId="0"/>
      <p:bldP spid="14" grpId="0"/>
      <p:bldP spid="16" grpId="0"/>
      <p:bldP spid="5" grpId="0"/>
      <p:bldP spid="6" grpId="0"/>
      <p:bldP spid="20" grpId="0"/>
      <p:bldP spid="25" grpId="0"/>
      <p:bldP spid="30" grpId="0"/>
      <p:bldP spid="31" grpId="0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667DCEE1-47F4-A3A5-511B-3399DF4D576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Remarque : cumulative vs. </a:t>
            </a:r>
            <a:r>
              <a:rPr lang="fr-FR" sz="4300" kern="0" dirty="0" err="1"/>
              <a:t>moving</a:t>
            </a:r>
            <a:r>
              <a:rPr lang="fr-FR" sz="4300" kern="0" dirty="0"/>
              <a:t>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FF7DA3-D7FD-9AED-22FF-4A2FCBC2BBD6}"/>
              </a:ext>
            </a:extLst>
          </p:cNvPr>
          <p:cNvSpPr/>
          <p:nvPr/>
        </p:nvSpPr>
        <p:spPr>
          <a:xfrm>
            <a:off x="457200" y="1495425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5DFB22-CC3D-7009-F43E-5364BD4D001F}"/>
              </a:ext>
            </a:extLst>
          </p:cNvPr>
          <p:cNvSpPr/>
          <p:nvPr/>
        </p:nvSpPr>
        <p:spPr>
          <a:xfrm>
            <a:off x="6184263" y="1369359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/>
              <p:nvPr/>
            </p:nvSpPr>
            <p:spPr>
              <a:xfrm>
                <a:off x="990600" y="1617010"/>
                <a:ext cx="4636137" cy="2263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à </a:t>
                </a:r>
                <a:r>
                  <a:rPr lang="en-US" dirty="0" err="1"/>
                  <a:t>l’infini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Tous</a:t>
                </a:r>
                <a:r>
                  <a:rPr lang="en-US" dirty="0"/>
                  <a:t>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</a:t>
                </a:r>
                <a:r>
                  <a:rPr lang="en-US" dirty="0" err="1"/>
                  <a:t>autant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17010"/>
                <a:ext cx="4636137" cy="2263120"/>
              </a:xfrm>
              <a:prstGeom prst="rect">
                <a:avLst/>
              </a:prstGeom>
              <a:blipFill>
                <a:blip r:embed="rId2"/>
                <a:stretch>
                  <a:fillRect l="-1184" t="-1344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/>
              <p:nvPr/>
            </p:nvSpPr>
            <p:spPr>
              <a:xfrm>
                <a:off x="6603361" y="1617010"/>
                <a:ext cx="4826639" cy="51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se </a:t>
                </a:r>
                <a:r>
                  <a:rPr lang="en-US" dirty="0" err="1">
                    <a:solidFill>
                      <a:srgbClr val="FF0000"/>
                    </a:solidFill>
                  </a:rPr>
                  <a:t>rapproche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de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permanence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</a:t>
                </a:r>
                <a:r>
                  <a:rPr lang="en-US" dirty="0">
                    <a:solidFill>
                      <a:srgbClr val="FF0000"/>
                    </a:solidFill>
                  </a:rPr>
                  <a:t>non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S’étend</a:t>
                </a:r>
                <a:r>
                  <a:rPr lang="en-US" dirty="0"/>
                  <a:t> </a:t>
                </a:r>
                <a:r>
                  <a:rPr lang="en-US" dirty="0" err="1"/>
                  <a:t>naturellement</a:t>
                </a:r>
                <a:r>
                  <a:rPr lang="en-US" dirty="0"/>
                  <a:t> au Deep Learning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récents</a:t>
                </a:r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plus</a:t>
                </a:r>
              </a:p>
              <a:p>
                <a:endParaRPr lang="en-US" dirty="0"/>
              </a:p>
              <a:p>
                <a:r>
                  <a:rPr lang="en-US" dirty="0"/>
                  <a:t>Exemple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99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01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61" y="1617010"/>
                <a:ext cx="4826639" cy="5125827"/>
              </a:xfrm>
              <a:prstGeom prst="rect">
                <a:avLst/>
              </a:prstGeom>
              <a:blipFill>
                <a:blip r:embed="rId3"/>
                <a:stretch>
                  <a:fillRect l="-1010" t="-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8A0BA-3B09-3F14-78FB-17DDAAC471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370219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19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blipFill>
                <a:blip r:embed="rId10"/>
                <a:stretch>
                  <a:fillRect l="-1016" t="-3185" b="-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/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Remarques d’implémentation : 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sont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initialisés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aléatoirement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et on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utilise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moving average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pour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apprendre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blipFill>
                <a:blip r:embed="rId11"/>
                <a:stretch>
                  <a:fillRect l="-1016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B670F-9579-BBD3-513E-7CCCD39A00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6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9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les actions qui ne sont jamais prises, et les états qui ne sont jamais atteint en jouant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 </a:t>
                </a:r>
                <a:r>
                  <a:rPr lang="en-US" dirty="0" err="1"/>
                  <a:t>sont</a:t>
                </a:r>
                <a:r>
                  <a:rPr lang="en-US" dirty="0"/>
                  <a:t> pas </a:t>
                </a:r>
                <a:r>
                  <a:rPr lang="en-US" dirty="0" err="1"/>
                  <a:t>évalués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blipFill>
                <a:blip r:embed="rId11"/>
                <a:stretch>
                  <a:fillRect l="-77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MonteCarlo ne sait </a:t>
            </a:r>
            <a:r>
              <a:rPr lang="fr-FR" dirty="0">
                <a:solidFill>
                  <a:srgbClr val="FF0000"/>
                </a:solidFill>
              </a:rPr>
              <a:t>PAS</a:t>
            </a:r>
            <a:r>
              <a:rPr lang="fr-FR" dirty="0"/>
              <a:t> évaluer les politiques déterministes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362C6-5A00-7FF1-BBD2-53F071D3EF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695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609587" y="265049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3856987" y="265049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093118" y="1341985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916938" y="1936118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98300"/>
                    </a:solidFill>
                  </a:rPr>
                  <a:t>(politique greedy)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blipFill>
                <a:blip r:embed="rId7"/>
                <a:stretch>
                  <a:fillRect t="-172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762000" y="5279392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la politique greedy : on a vu que Monte Carlo n’évalue pas bien les politiques déterministes pour ce qui est des actions non choisies, car l’algorithme a besoin d’expériences où ces actions ont lieues.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102BA-5D79-604D-CE5B-27B072CE7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686800" y="4065936"/>
            <a:ext cx="3101972" cy="2536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BB312-587A-AB54-30A1-A7CBDF7DCB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9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Dilemme Exploration vs.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</a:t>
                </a:r>
                <a:r>
                  <a:rPr lang="fr-FR" dirty="0">
                    <a:solidFill>
                      <a:srgbClr val="C00000"/>
                    </a:solidFill>
                  </a:rPr>
                  <a:t>exploration</a:t>
                </a:r>
                <a:r>
                  <a:rPr lang="fr-FR" dirty="0"/>
                  <a:t> : certaines actions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visitées</a:t>
                </a:r>
                <a:r>
                  <a:rPr lang="en-US" dirty="0"/>
                  <a:t>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bien </a:t>
                </a:r>
                <a:r>
                  <a:rPr lang="en-US" dirty="0" err="1"/>
                  <a:t>estimées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Solution : </a:t>
                </a:r>
                <a:r>
                  <a:rPr lang="en-US" dirty="0" err="1"/>
                  <a:t>utiliser</a:t>
                </a:r>
                <a:r>
                  <a:rPr lang="en-US" dirty="0"/>
                  <a:t> des politiques plus </a:t>
                </a:r>
                <a:r>
                  <a:rPr lang="en-US" dirty="0" err="1"/>
                  <a:t>exploratives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é 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de Boltzmann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lang="fr-FR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UCB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blipFill>
                <a:blip r:embed="rId3"/>
                <a:stretch>
                  <a:fillRect l="-707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732196" y="519492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900379" y="497890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80778" y="569765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95800" y="569765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le dilemme exploitation/exploration est un aspect essentiel du RL. Il est étudié dans un problème fondamental du RL, celui des K machines à sous (N-Bandit </a:t>
            </a:r>
            <a:r>
              <a:rPr lang="fr-FR" dirty="0" err="1"/>
              <a:t>Problem</a:t>
            </a:r>
            <a:r>
              <a:rPr lang="fr-FR" dirty="0"/>
              <a:t>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5FF8C-C035-21BB-B021-D310414A16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0" y="6439681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C4E8-B7B8-4C97-F1F6-CE16956E8E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CAA8B-340C-7413-EB6D-934FB9454615}"/>
              </a:ext>
            </a:extLst>
          </p:cNvPr>
          <p:cNvSpPr txBox="1"/>
          <p:nvPr/>
        </p:nvSpPr>
        <p:spPr>
          <a:xfrm>
            <a:off x="501823" y="1828800"/>
            <a:ext cx="49453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Mail pour toute question : timothe.boulet@inria.fr</a:t>
            </a:r>
          </a:p>
          <a:p>
            <a:r>
              <a:rPr lang="en-GB" dirty="0"/>
              <a:t>GitHub : github.com/</a:t>
            </a:r>
            <a:r>
              <a:rPr lang="en-GB" dirty="0" err="1"/>
              <a:t>tboulet</a:t>
            </a:r>
            <a:r>
              <a:rPr lang="en-GB" dirty="0"/>
              <a:t>/teaching</a:t>
            </a:r>
          </a:p>
          <a:p>
            <a:endParaRPr lang="en-GB" dirty="0"/>
          </a:p>
          <a:p>
            <a:r>
              <a:rPr lang="en-GB" dirty="0"/>
              <a:t>Plan :</a:t>
            </a:r>
          </a:p>
          <a:p>
            <a:pPr lvl="1"/>
            <a:r>
              <a:rPr lang="en-GB" dirty="0"/>
              <a:t>Cours 1 : Introduction au RL</a:t>
            </a:r>
          </a:p>
          <a:p>
            <a:pPr lvl="1"/>
            <a:r>
              <a:rPr lang="en-GB" dirty="0"/>
              <a:t>Cours 2 : Deep RL</a:t>
            </a:r>
          </a:p>
          <a:p>
            <a:pPr lvl="1"/>
            <a:r>
              <a:rPr lang="en-GB" dirty="0"/>
              <a:t>Cours 3 : Model-based RL</a:t>
            </a:r>
          </a:p>
          <a:p>
            <a:pPr lvl="1"/>
            <a:r>
              <a:rPr lang="en-GB" dirty="0"/>
              <a:t>Cours 4 : RL pour les LLMs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B0A40FC-61DF-D621-55BF-F21F94DEB40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Présentation du cours</a:t>
            </a:r>
            <a:endParaRPr lang="en-US" sz="4300" kern="0" dirty="0"/>
          </a:p>
        </p:txBody>
      </p:sp>
    </p:spTree>
    <p:extLst>
      <p:ext uri="{BB962C8B-B14F-4D97-AF65-F5344CB8AC3E}">
        <p14:creationId xmlns:p14="http://schemas.microsoft.com/office/powerpoint/2010/main" val="586325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78449" y="189984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49" y="189984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226049" y="348099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049" y="348099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78649" y="239514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226049" y="239514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841624" y="253714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624" y="2537143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131050" y="2491215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2491215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724400" y="1125715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2286000" y="1680765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2216522" y="3248156"/>
                <a:ext cx="32004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22" y="3248156"/>
                <a:ext cx="3200401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D0B52-CBD0-B2D4-396E-52F0EFA7EC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4B5C7-CA62-2945-96A0-583055536D8A}"/>
                  </a:ext>
                </a:extLst>
              </p:cNvPr>
              <p:cNvSpPr txBox="1"/>
              <p:nvPr/>
            </p:nvSpPr>
            <p:spPr>
              <a:xfrm>
                <a:off x="369202" y="4903718"/>
                <a:ext cx="112805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Peut apprendre de vraies expériences donc adapté aux problèmes réels (algorithme </a:t>
                </a:r>
                <a:r>
                  <a:rPr lang="fr-FR" dirty="0">
                    <a:solidFill>
                      <a:srgbClr val="FF0000"/>
                    </a:solidFill>
                  </a:rPr>
                  <a:t>model-free</a:t>
                </a:r>
                <a:r>
                  <a:rPr lang="fr-FR" dirty="0"/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Terminal</a:t>
                </a:r>
                <a:r>
                  <a:rPr lang="en-US" dirty="0"/>
                  <a:t> : on doit </a:t>
                </a:r>
                <a:r>
                  <a:rPr lang="en-US" dirty="0" err="1"/>
                  <a:t>attendre</a:t>
                </a:r>
                <a:r>
                  <a:rPr lang="en-US" dirty="0"/>
                  <a:t> la fin d’un episode pour </a:t>
                </a:r>
                <a:r>
                  <a:rPr lang="en-US" dirty="0" err="1"/>
                  <a:t>estimer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r>
                  <a:rPr lang="en-US" dirty="0"/>
                  <a:t>,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tronquer</a:t>
                </a:r>
                <a:r>
                  <a:rPr lang="en-US" dirty="0"/>
                  <a:t> à un certain horizon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:r>
                  <a:rPr lang="en-US" dirty="0" err="1">
                    <a:solidFill>
                      <a:srgbClr val="FF0000"/>
                    </a:solidFill>
                  </a:rPr>
                  <a:t>élevée</a:t>
                </a:r>
                <a:r>
                  <a:rPr lang="en-US" dirty="0"/>
                  <a:t> de </a:t>
                </a:r>
                <a:r>
                  <a:rPr lang="en-US" dirty="0" err="1"/>
                  <a:t>l’estimateur</a:t>
                </a:r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devient</a:t>
                </a:r>
                <a:r>
                  <a:rPr lang="en-US" dirty="0"/>
                  <a:t> grand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4B5C7-CA62-2945-96A0-58305553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02" y="4903718"/>
                <a:ext cx="11280522" cy="2031325"/>
              </a:xfrm>
              <a:prstGeom prst="rect">
                <a:avLst/>
              </a:prstGeom>
              <a:blipFill>
                <a:blip r:embed="rId8"/>
                <a:stretch>
                  <a:fillRect l="-486" t="-1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153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2848857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II - TD Learning et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Q-Learning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77D6C-8FB4-9E0F-6B7E-B7B6AAAB42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52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12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 dans Monte Carlo on apprend par l’expérience, mais ici par </a:t>
            </a:r>
            <a:r>
              <a:rPr lang="fr-FR" dirty="0">
                <a:solidFill>
                  <a:srgbClr val="FF0000"/>
                </a:solidFill>
              </a:rPr>
              <a:t>bootstrapping </a:t>
            </a:r>
            <a:r>
              <a:rPr lang="fr-FR" dirty="0"/>
              <a:t>on n’attend pas la fin de l’épisode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sans </a:t>
                </a:r>
                <a:r>
                  <a:rPr lang="en-US" dirty="0" err="1"/>
                  <a:t>biais</a:t>
                </a:r>
                <a:r>
                  <a:rPr lang="en-US" dirty="0"/>
                  <a:t> et à </a:t>
                </a:r>
                <a:r>
                  <a:rPr lang="en-US" dirty="0" err="1"/>
                  <a:t>faible</a:t>
                </a:r>
                <a:r>
                  <a:rPr lang="en-US" dirty="0"/>
                  <a:t> variance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blipFill>
                <a:blip r:embed="rId4"/>
                <a:stretch>
                  <a:fillRect t="-8197" r="-2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non biaisé, permettant d’apprendre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biaisé, estime la suite des </a:t>
            </a:r>
            <a:r>
              <a:rPr lang="fr-FR" sz="1200" dirty="0" err="1"/>
              <a:t>rewards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avec </a:t>
                </a:r>
                <a:r>
                  <a:rPr lang="en-US" dirty="0" err="1">
                    <a:solidFill>
                      <a:srgbClr val="FF0000"/>
                    </a:solidFill>
                  </a:rPr>
                  <a:t>biais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mais à </a:t>
                </a:r>
                <a:r>
                  <a:rPr lang="en-US" dirty="0" err="1"/>
                  <a:t>faible</a:t>
                </a:r>
                <a:r>
                  <a:rPr lang="en-US" dirty="0"/>
                  <a:t> variance.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blipFill>
                <a:blip r:embed="rId5"/>
                <a:stretch>
                  <a:fillRect t="-10000" r="-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99648-E148-0F7B-93D6-D7AAB8F5E9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B195-F6C2-CFF3-FB95-85E9CE76760C}"/>
                  </a:ext>
                </a:extLst>
              </p:cNvPr>
              <p:cNvSpPr txBox="1"/>
              <p:nvPr/>
            </p:nvSpPr>
            <p:spPr>
              <a:xfrm>
                <a:off x="3807620" y="6493616"/>
                <a:ext cx="3185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 Différence Temporelle (TD)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B195-F6C2-CFF3-FB95-85E9CE76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20" y="6493616"/>
                <a:ext cx="3185488" cy="646331"/>
              </a:xfrm>
              <a:prstGeom prst="rect">
                <a:avLst/>
              </a:prstGeom>
              <a:blipFill>
                <a:blip r:embed="rId6"/>
                <a:stretch>
                  <a:fillRect t="-4717" r="-1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8E105-3AC7-05B0-78F9-28399D6B0D19}"/>
                  </a:ext>
                </a:extLst>
              </p:cNvPr>
              <p:cNvSpPr txBox="1"/>
              <p:nvPr/>
            </p:nvSpPr>
            <p:spPr>
              <a:xfrm>
                <a:off x="692518" y="5766976"/>
                <a:ext cx="683980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Implémentation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8E105-3AC7-05B0-78F9-28399D6B0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8" y="5766976"/>
                <a:ext cx="6839805" cy="923330"/>
              </a:xfrm>
              <a:prstGeom prst="rect">
                <a:avLst/>
              </a:prstGeom>
              <a:blipFill>
                <a:blip r:embed="rId7"/>
                <a:stretch>
                  <a:fillRect l="-802" t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95A0A890-95D8-7F59-721B-47E45D01B24C}"/>
              </a:ext>
            </a:extLst>
          </p:cNvPr>
          <p:cNvSpPr/>
          <p:nvPr/>
        </p:nvSpPr>
        <p:spPr>
          <a:xfrm rot="16200000">
            <a:off x="5405738" y="5232073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8DD279-EE74-BF87-490C-7CCC756A28D1}"/>
                  </a:ext>
                </a:extLst>
              </p:cNvPr>
              <p:cNvSpPr txBox="1"/>
              <p:nvPr/>
            </p:nvSpPr>
            <p:spPr>
              <a:xfrm>
                <a:off x="7772400" y="5766976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vec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 </a:t>
                </a:r>
                <a:r>
                  <a:rPr lang="en-US" dirty="0" err="1">
                    <a:solidFill>
                      <a:schemeClr val="tx1"/>
                    </a:solidFill>
                  </a:rPr>
                  <a:t>exemple</a:t>
                </a:r>
                <a:r>
                  <a:rPr lang="en-US" dirty="0">
                    <a:solidFill>
                      <a:schemeClr val="tx1"/>
                    </a:solidFill>
                  </a:rPr>
                  <a:t>, le Learning Rate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8DD279-EE74-BF87-490C-7CCC756A2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5766976"/>
                <a:ext cx="4343400" cy="369332"/>
              </a:xfrm>
              <a:prstGeom prst="rect">
                <a:avLst/>
              </a:prstGeom>
              <a:blipFill>
                <a:blip r:embed="rId8"/>
                <a:stretch>
                  <a:fillRect l="-1122" t="-8197" r="-196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  <p:bldP spid="2" grpId="0"/>
      <p:bldP spid="9" grpId="0"/>
      <p:bldP spid="12" grpId="0"/>
      <p:bldP spid="14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5A443-8E1C-E9BE-5438-F81FDF2BB4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9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/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en-US" dirty="0"/>
                  <a:t>pour </a:t>
                </a:r>
                <a:r>
                  <a:rPr lang="en-US" dirty="0" err="1"/>
                  <a:t>estimer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blipFill>
                <a:blip r:embed="rId2"/>
                <a:stretch>
                  <a:fillRect t="-2066" b="-45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CDE36CA1-8933-5A3E-6D5F-7D0E5721635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et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/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Et pour 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values 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blipFill>
                <a:blip r:embed="rId3"/>
                <a:stretch>
                  <a:fillRect l="-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/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Q-Learning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blipFill>
                <a:blip r:embed="rId4"/>
                <a:stretch>
                  <a:fillRect l="-809" t="-3636" b="-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BD88193-43A6-F491-1A61-EBE2782894E5}"/>
              </a:ext>
            </a:extLst>
          </p:cNvPr>
          <p:cNvSpPr/>
          <p:nvPr/>
        </p:nvSpPr>
        <p:spPr>
          <a:xfrm>
            <a:off x="533400" y="5338349"/>
            <a:ext cx="3146393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EA019B-FF93-0711-1217-1B9D2F4B2230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3763328"/>
            <a:ext cx="457200" cy="3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/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même biais mais moins de variance car pas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blipFill>
                <a:blip r:embed="rId5"/>
                <a:stretch>
                  <a:fillRect l="-63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6BC2C8D-404D-B849-2DA7-8442C5F9F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4" y="26180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240833" y="2070023"/>
            <a:ext cx="19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en-US" dirty="0">
                <a:solidFill>
                  <a:srgbClr val="00B0F0"/>
                </a:solidFill>
              </a:rPr>
              <a:t>SARSA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988" y="19812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1130" y="29980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8530" y="29980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/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/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479" r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blipFill>
                <a:blip r:embed="rId8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A786E-5972-E35E-C8F0-201D96613F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5029200" y="13716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37160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4876800" y="29527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9527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6629400" y="1866900"/>
            <a:ext cx="12700" cy="1543050"/>
          </a:xfrm>
          <a:prstGeom prst="curvedConnector3">
            <a:avLst>
              <a:gd name="adj1" fmla="val 456522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4876800" y="1866900"/>
            <a:ext cx="152400" cy="1543050"/>
          </a:xfrm>
          <a:prstGeom prst="curvedConnector3">
            <a:avLst>
              <a:gd name="adj1" fmla="val -32391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/>
              <p:nvPr/>
            </p:nvSpPr>
            <p:spPr>
              <a:xfrm>
                <a:off x="2476500" y="1944085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1944085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/>
              <p:nvPr/>
            </p:nvSpPr>
            <p:spPr>
              <a:xfrm>
                <a:off x="7220871" y="1853648"/>
                <a:ext cx="3980529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</a:p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Q-Learning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71" y="1853648"/>
                <a:ext cx="3980529" cy="1008738"/>
              </a:xfrm>
              <a:prstGeom prst="rect">
                <a:avLst/>
              </a:prstGeom>
              <a:blipFill>
                <a:blip r:embed="rId5"/>
                <a:stretch>
                  <a:fillRect t="-30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1371600" y="2638425"/>
                <a:ext cx="3886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638425"/>
                <a:ext cx="3886200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4B6A7-01AB-9CFA-EC9E-9DE9956F30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39717-6DF6-2E24-BB1C-F58CB5FD8E99}"/>
              </a:ext>
            </a:extLst>
          </p:cNvPr>
          <p:cNvSpPr txBox="1"/>
          <p:nvPr/>
        </p:nvSpPr>
        <p:spPr>
          <a:xfrm>
            <a:off x="228600" y="4470737"/>
            <a:ext cx="10896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 Q-Learning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l’algorithme</a:t>
            </a:r>
            <a:r>
              <a:rPr lang="en-GB" dirty="0"/>
              <a:t> le plus </a:t>
            </a:r>
            <a:r>
              <a:rPr lang="en-GB" dirty="0" err="1"/>
              <a:t>populaire</a:t>
            </a:r>
            <a:r>
              <a:rPr lang="en-GB" dirty="0"/>
              <a:t> du RL value-based.</a:t>
            </a:r>
          </a:p>
          <a:p>
            <a:endParaRPr lang="en-GB" dirty="0"/>
          </a:p>
          <a:p>
            <a:r>
              <a:rPr lang="en-GB" dirty="0"/>
              <a:t>Raisons :</a:t>
            </a:r>
          </a:p>
          <a:p>
            <a:r>
              <a:rPr lang="en-GB" dirty="0"/>
              <a:t>	- facile </a:t>
            </a:r>
            <a:r>
              <a:rPr lang="en-GB" dirty="0" err="1"/>
              <a:t>d’implementation</a:t>
            </a:r>
            <a:endParaRPr lang="en-GB" dirty="0"/>
          </a:p>
          <a:p>
            <a:r>
              <a:rPr lang="en-GB" dirty="0"/>
              <a:t>	- </a:t>
            </a:r>
            <a:r>
              <a:rPr lang="en-GB" dirty="0">
                <a:solidFill>
                  <a:srgbClr val="FF0000"/>
                </a:solidFill>
              </a:rPr>
              <a:t>non terminal </a:t>
            </a:r>
            <a:r>
              <a:rPr lang="en-GB" dirty="0"/>
              <a:t>(pas besoin </a:t>
            </a:r>
            <a:r>
              <a:rPr lang="en-GB" dirty="0" err="1"/>
              <a:t>d’attendre</a:t>
            </a:r>
            <a:r>
              <a:rPr lang="en-GB" dirty="0"/>
              <a:t> la fin de </a:t>
            </a:r>
            <a:r>
              <a:rPr lang="en-GB" dirty="0" err="1"/>
              <a:t>l’episode</a:t>
            </a:r>
            <a:r>
              <a:rPr lang="en-GB" dirty="0"/>
              <a:t>)</a:t>
            </a:r>
          </a:p>
          <a:p>
            <a:r>
              <a:rPr lang="en-GB" dirty="0"/>
              <a:t>	- </a:t>
            </a:r>
            <a:r>
              <a:rPr lang="en-GB" dirty="0" err="1">
                <a:solidFill>
                  <a:srgbClr val="FF0000"/>
                </a:solidFill>
              </a:rPr>
              <a:t>basse</a:t>
            </a:r>
            <a:r>
              <a:rPr lang="en-GB" dirty="0">
                <a:solidFill>
                  <a:srgbClr val="FF0000"/>
                </a:solidFill>
              </a:rPr>
              <a:t> variance </a:t>
            </a:r>
            <a:r>
              <a:rPr lang="en-GB" dirty="0"/>
              <a:t>(donc </a:t>
            </a:r>
            <a:r>
              <a:rPr lang="en-GB" dirty="0" err="1"/>
              <a:t>apprentissage</a:t>
            </a:r>
            <a:r>
              <a:rPr lang="en-GB" dirty="0"/>
              <a:t> plus smooth)</a:t>
            </a:r>
          </a:p>
          <a:p>
            <a:r>
              <a:rPr lang="en-GB" dirty="0"/>
              <a:t>	- </a:t>
            </a:r>
            <a:r>
              <a:rPr lang="en-GB" dirty="0" err="1"/>
              <a:t>algorithme</a:t>
            </a:r>
            <a:r>
              <a:rPr lang="en-GB" dirty="0"/>
              <a:t> dit </a:t>
            </a:r>
            <a:r>
              <a:rPr lang="en-GB" dirty="0">
                <a:solidFill>
                  <a:srgbClr val="FF0000"/>
                </a:solidFill>
              </a:rPr>
              <a:t>Off Policy </a:t>
            </a:r>
            <a:r>
              <a:rPr lang="en-GB" dirty="0"/>
              <a:t>(</a:t>
            </a:r>
            <a:r>
              <a:rPr lang="en-GB" dirty="0" err="1"/>
              <a:t>cf</a:t>
            </a:r>
            <a:r>
              <a:rPr lang="en-GB" dirty="0"/>
              <a:t> la suite) : peut </a:t>
            </a:r>
            <a:r>
              <a:rPr lang="en-GB" dirty="0" err="1"/>
              <a:t>apprendre</a:t>
            </a:r>
            <a:r>
              <a:rPr lang="en-GB" dirty="0"/>
              <a:t> de </a:t>
            </a:r>
            <a:r>
              <a:rPr lang="en-GB" dirty="0" err="1"/>
              <a:t>n’importe</a:t>
            </a:r>
            <a:r>
              <a:rPr lang="en-GB" dirty="0"/>
              <a:t> </a:t>
            </a:r>
            <a:r>
              <a:rPr lang="en-GB" dirty="0" err="1"/>
              <a:t>quelles</a:t>
            </a:r>
            <a:r>
              <a:rPr lang="en-GB" dirty="0"/>
              <a:t> </a:t>
            </a:r>
            <a:r>
              <a:rPr lang="en-GB" dirty="0" err="1"/>
              <a:t>expériences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577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8A006-9750-1A0C-7673-53B9FCE0F9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37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4747207-E478-0706-1308-6C789B952F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1 : Q-Learning sur </a:t>
            </a:r>
            <a:r>
              <a:rPr lang="fr-FR" sz="4300" kern="0" dirty="0" err="1"/>
              <a:t>Frozen</a:t>
            </a:r>
            <a:r>
              <a:rPr lang="fr-FR" sz="4300" kern="0" dirty="0"/>
              <a:t>-Lake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F1E4C-779E-25A2-EEA2-48583F65902B}"/>
              </a:ext>
            </a:extLst>
          </p:cNvPr>
          <p:cNvSpPr txBox="1"/>
          <p:nvPr/>
        </p:nvSpPr>
        <p:spPr>
          <a:xfrm>
            <a:off x="457200" y="1600200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Suivre la section « Installation » pour installer les librairies</a:t>
            </a:r>
            <a:endParaRPr lang="en-GB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D2143C7-12B5-4B4D-E252-67115C6B4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821309"/>
            <a:ext cx="24384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8E3EA-4F05-B4D0-F2D7-1AD5BB9D4F5F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Frozen</a:t>
            </a:r>
            <a:r>
              <a:rPr lang="fr-FR" dirty="0"/>
              <a:t>-Lake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A72F9-CFE0-29F7-B8DA-68667D42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038600"/>
            <a:ext cx="5715000" cy="16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Plutôt que de </a:t>
                </a:r>
                <a:r>
                  <a:rPr lang="fr-FR" dirty="0" err="1"/>
                  <a:t>bootstrap</a:t>
                </a:r>
                <a:r>
                  <a:rPr lang="fr-FR" dirty="0"/>
                  <a:t> au bout d’une étape, on va </a:t>
                </a:r>
                <a:r>
                  <a:rPr lang="fr-FR" dirty="0" err="1"/>
                  <a:t>bootstrap</a:t>
                </a:r>
                <a:r>
                  <a:rPr lang="fr-FR" dirty="0"/>
                  <a:t> après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étapes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blipFill>
                <a:blip r:embed="rId2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/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Augmenter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Augmenter la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Imposer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d’attendre</a:t>
                </a:r>
                <a:r>
                  <a:rPr lang="en-US" dirty="0">
                    <a:solidFill>
                      <a:srgbClr val="FF0000"/>
                    </a:solidFill>
                  </a:rPr>
                  <a:t> plus </a:t>
                </a:r>
                <a:r>
                  <a:rPr lang="en-US" dirty="0" err="1">
                    <a:solidFill>
                      <a:srgbClr val="FF0000"/>
                    </a:solidFill>
                  </a:rPr>
                  <a:t>longtemps</a:t>
                </a:r>
                <a:r>
                  <a:rPr lang="en-US" dirty="0">
                    <a:solidFill>
                      <a:srgbClr val="FF0000"/>
                    </a:solidFill>
                  </a:rPr>
                  <a:t> (n étapes) </a:t>
                </a:r>
                <a:r>
                  <a:rPr lang="en-US" dirty="0" err="1">
                    <a:solidFill>
                      <a:srgbClr val="FF0000"/>
                    </a:solidFill>
                  </a:rPr>
                  <a:t>avant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d’apprendre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00B050"/>
                    </a:solidFill>
                  </a:rPr>
                  <a:t>Baisser</a:t>
                </a:r>
                <a:r>
                  <a:rPr lang="en-US" dirty="0">
                    <a:solidFill>
                      <a:srgbClr val="00B050"/>
                    </a:solidFill>
                  </a:rPr>
                  <a:t> le </a:t>
                </a:r>
                <a:r>
                  <a:rPr lang="en-US" dirty="0" err="1">
                    <a:solidFill>
                      <a:srgbClr val="00B050"/>
                    </a:solidFill>
                  </a:rPr>
                  <a:t>biais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blipFill>
                <a:blip r:embed="rId4"/>
                <a:stretch>
                  <a:fillRect l="-53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/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L’hyperparamètre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optimal </a:t>
                </a:r>
                <a:r>
                  <a:rPr lang="en-US" dirty="0" err="1"/>
                  <a:t>dépend</a:t>
                </a:r>
                <a:r>
                  <a:rPr lang="en-US" dirty="0"/>
                  <a:t> de </a:t>
                </a:r>
                <a:r>
                  <a:rPr lang="en-US" dirty="0" err="1"/>
                  <a:t>l’env</a:t>
                </a:r>
                <a:r>
                  <a:rPr lang="en-US" dirty="0"/>
                  <a:t>. et </a:t>
                </a:r>
                <a:r>
                  <a:rPr lang="en-US" dirty="0" err="1"/>
                  <a:t>d’autres</a:t>
                </a:r>
                <a:r>
                  <a:rPr lang="en-US" dirty="0"/>
                  <a:t> </a:t>
                </a:r>
                <a:r>
                  <a:rPr lang="en-US" dirty="0" err="1"/>
                  <a:t>hyperparamètres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blipFill>
                <a:blip r:embed="rId6"/>
                <a:stretch>
                  <a:fillRect l="-7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9EAC7-FA7E-8A2C-F14A-EE1DA97400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51510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EFE1-8124-8124-FD0F-C9272CED7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84A8759-8D5A-3A90-2717-37C63A9B562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55839713-220D-B923-A22B-2A35DD1986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A2F2D499-DE43-CD11-E8C3-01E95FB4D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14853" y="1981200"/>
            <a:ext cx="7277098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III - Dynamic </a:t>
            </a:r>
            <a:r>
              <a:rPr lang="fr-FR" spc="-20" dirty="0" err="1"/>
              <a:t>Programming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763A-5AEF-DA24-805A-CD11FAA86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3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434229" y="2240432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supervisé 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533377" y="2240432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non supervisé 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783880" y="2126943"/>
            <a:ext cx="29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Apprentissage par</a:t>
            </a:r>
          </a:p>
          <a:p>
            <a:pPr algn="ctr"/>
            <a:r>
              <a:rPr lang="fr-FR" dirty="0"/>
              <a:t>Renforcement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267368" y="285749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344006" y="4824223"/>
            <a:ext cx="2002667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 (agent)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597134"/>
            <a:ext cx="503625" cy="109048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Les 3 sous domaines du Machine Learning 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77AE-FCB5-8E8E-804B-37E8DDCCDA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6439" y="5585555"/>
            <a:ext cx="977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>
                <a:solidFill>
                  <a:srgbClr val="FF0000"/>
                </a:solidFill>
              </a:rPr>
              <a:t>Bootstrapping</a:t>
            </a:r>
            <a:r>
              <a:rPr lang="fr-FR" b="0" dirty="0"/>
              <a:t> : utiliser des valeurs d’états/d’actions pour calculer d’autres valeurs d’états/d’actions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connait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On </a:t>
                </a:r>
                <a:r>
                  <a:rPr lang="en-US" dirty="0" err="1"/>
                  <a:t>cherche</a:t>
                </a:r>
                <a:r>
                  <a:rPr lang="en-US" dirty="0"/>
                  <a:t> tout </a:t>
                </a:r>
                <a:r>
                  <a:rPr lang="en-US" dirty="0" err="1"/>
                  <a:t>d’abord</a:t>
                </a:r>
                <a:r>
                  <a:rPr lang="en-US" dirty="0"/>
                  <a:t> à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8"/>
                <a:stretch>
                  <a:fillRect l="-412" t="-6154" r="-566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/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/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B23A81C-EA7D-3FB4-2E8F-2C4E85461F62}"/>
              </a:ext>
            </a:extLst>
          </p:cNvPr>
          <p:cNvSpPr txBox="1"/>
          <p:nvPr/>
        </p:nvSpPr>
        <p:spPr>
          <a:xfrm>
            <a:off x="382269" y="6369235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Remarque</a:t>
            </a:r>
            <a:r>
              <a:rPr lang="fr-FR" dirty="0"/>
              <a:t> : ici les actions et les états sont </a:t>
            </a:r>
            <a:r>
              <a:rPr lang="fr-FR" dirty="0">
                <a:solidFill>
                  <a:srgbClr val="FF0000"/>
                </a:solidFill>
              </a:rPr>
              <a:t>discrets</a:t>
            </a:r>
            <a:r>
              <a:rPr lang="fr-FR" dirty="0"/>
              <a:t> et </a:t>
            </a:r>
            <a:r>
              <a:rPr lang="fr-FR" dirty="0">
                <a:solidFill>
                  <a:srgbClr val="FF0000"/>
                </a:solidFill>
              </a:rPr>
              <a:t>peu nombreux.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C4E41-CEE2-F5DF-BCBC-300785D01A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  <p:bldP spid="54" grpId="0"/>
      <p:bldP spid="57" grpId="0"/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dynamiques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En notant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le vecteur des valeurs d’états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 </a:t>
                </a:r>
                <a:r>
                  <a:rPr lang="fr-FR" dirty="0"/>
                  <a:t>on obtient une équation de la forme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fr-FR" dirty="0"/>
                  <a:t>Méthode de convergence itérative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arbitraire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blipFill>
                <a:blip r:embed="rId2"/>
                <a:stretch>
                  <a:fillRect l="-421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/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/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39AFB-1C87-97AB-5A03-FE5C359D2B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762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répondant au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obtient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/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FABD2-015C-BAEF-B00B-745C0960FB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11A37-25A0-C59B-15D3-F9FBECBB1A44}"/>
              </a:ext>
            </a:extLst>
          </p:cNvPr>
          <p:cNvSpPr txBox="1"/>
          <p:nvPr/>
        </p:nvSpPr>
        <p:spPr>
          <a:xfrm>
            <a:off x="457201" y="1533257"/>
            <a:ext cx="888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2819400" y="29718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97180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2667000" y="45529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5529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4419600" y="346710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2667000" y="34671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/>
              <p:nvPr/>
            </p:nvSpPr>
            <p:spPr>
              <a:xfrm>
                <a:off x="877953" y="3777734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53" y="3777734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/>
              <p:nvPr/>
            </p:nvSpPr>
            <p:spPr>
              <a:xfrm>
                <a:off x="4554725" y="3629619"/>
                <a:ext cx="20255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(i.e. 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  par </a:t>
                </a:r>
                <a:r>
                  <a:rPr lang="fr-FR" dirty="0">
                    <a:solidFill>
                      <a:srgbClr val="00B0F0"/>
                    </a:solidFill>
                  </a:rPr>
                  <a:t>IPE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25" y="3629619"/>
                <a:ext cx="2025529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87053-9014-DC7C-D5F5-3CC91BCC6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37726-2691-DE82-B355-1487D4910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71" y="3127301"/>
            <a:ext cx="3492500" cy="1882849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C23BDF6-0932-F278-CA4C-91B3AFDD34B6}"/>
              </a:ext>
            </a:extLst>
          </p:cNvPr>
          <p:cNvCxnSpPr>
            <a:cxnSpLocks/>
            <a:stCxn id="3" idx="1"/>
            <a:endCxn id="16" idx="3"/>
          </p:cNvCxnSpPr>
          <p:nvPr/>
        </p:nvCxnSpPr>
        <p:spPr>
          <a:xfrm rot="10800000" flipV="1">
            <a:off x="6580255" y="4068726"/>
            <a:ext cx="1820917" cy="225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évalue non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quelconque</a:t>
                </a:r>
                <a:r>
                  <a:rPr lang="en-US" dirty="0"/>
                  <a:t> mais </a:t>
                </a:r>
                <a:r>
                  <a:rPr lang="en-US" dirty="0" err="1"/>
                  <a:t>directment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la politique </a:t>
                </a:r>
                <a:r>
                  <a:rPr lang="en-US" dirty="0" err="1"/>
                  <a:t>optimale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blipFill>
                <a:blip r:embed="rId6"/>
                <a:stretch>
                  <a:fillRect l="-143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/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/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18E39-D209-7E5C-16CC-FD64D9F51E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Évaluation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la politique optimale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blipFill>
                <a:blip r:embed="rId5"/>
                <a:stretch>
                  <a:fillRect l="-1468" t="-9836" r="-81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Value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/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9061C-E086-EC7C-701D-0E70A7EB0C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529B2-A4FC-1778-AFB5-4D01515DAE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9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l’environnement #1 : états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Espace d’observation : doit être assez condensé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riche</a:t>
            </a:r>
            <a:r>
              <a:rPr lang="fr-FR" dirty="0"/>
              <a:t> pour contenir toute l’information importante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petit</a:t>
            </a:r>
            <a:r>
              <a:rPr lang="fr-FR" dirty="0"/>
              <a:t> pour permettre un apprentissage rapide</a:t>
            </a:r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Pré-traitement de l’état pour faciliter l’entrainement</a:t>
            </a:r>
            <a:endParaRPr lang="en-US" dirty="0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E36BB-1CEC-FDFA-24D5-6555CAB820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3065" y="6475813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0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#2 :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10464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but</a:t>
            </a:r>
            <a:r>
              <a:rPr lang="fr-FR" dirty="0"/>
              <a:t> : L’agent maximise la </a:t>
            </a:r>
            <a:r>
              <a:rPr lang="fr-FR" dirty="0" err="1"/>
              <a:t>reward</a:t>
            </a:r>
            <a:r>
              <a:rPr lang="fr-FR" dirty="0"/>
              <a:t>, il faut donc la design pour qu’elle corresponde à </a:t>
            </a:r>
            <a:r>
              <a:rPr lang="fr-FR" u="sng" dirty="0"/>
              <a:t>votre</a:t>
            </a:r>
            <a:r>
              <a:rPr lang="fr-FR" dirty="0"/>
              <a:t> but</a:t>
            </a:r>
          </a:p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signal</a:t>
            </a:r>
            <a:r>
              <a:rPr lang="fr-FR" dirty="0"/>
              <a:t> : Les valeurs relatives de la </a:t>
            </a:r>
            <a:r>
              <a:rPr lang="fr-FR" dirty="0" err="1"/>
              <a:t>reward</a:t>
            </a:r>
            <a:r>
              <a:rPr lang="fr-FR" dirty="0"/>
              <a:t> aident l’agent à apprendre ce qu’il doit faire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pour </a:t>
                          </a:r>
                          <a:r>
                            <a:rPr lang="en-US" dirty="0" err="1"/>
                            <a:t>chaque</a:t>
                          </a:r>
                          <a:r>
                            <a:rPr lang="en-US" dirty="0"/>
                            <a:t> pièce </a:t>
                          </a:r>
                          <a:r>
                            <a:rPr lang="en-US" dirty="0" err="1"/>
                            <a:t>prise</a:t>
                          </a:r>
                          <a:r>
                            <a:rPr lang="en-US" dirty="0"/>
                            <a:t>, +/-100 </a:t>
                          </a:r>
                          <a:r>
                            <a:rPr lang="en-US" dirty="0" err="1"/>
                            <a:t>en</a:t>
                          </a:r>
                          <a:r>
                            <a:rPr lang="en-US" dirty="0"/>
                            <a:t> fin de </a:t>
                          </a:r>
                          <a:r>
                            <a:rPr lang="en-US" dirty="0" err="1"/>
                            <a:t>partie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proximité</a:t>
                          </a:r>
                          <a:r>
                            <a:rPr lang="en-US" dirty="0"/>
                            <a:t> avec le but)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190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48653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340000" r="-849" b="-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4724400" y="5306265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 définir la </a:t>
            </a:r>
            <a:r>
              <a:rPr lang="fr-FR" dirty="0" err="1"/>
              <a:t>reward</a:t>
            </a:r>
            <a:r>
              <a:rPr lang="fr-FR" dirty="0"/>
              <a:t> peut amener à des comportements inattendus</a:t>
            </a:r>
            <a:endParaRPr lang="en-US" dirty="0"/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3505200" y="4307171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: </a:t>
            </a:r>
            <a:r>
              <a:rPr lang="fr-FR" dirty="0" err="1"/>
              <a:t>reward</a:t>
            </a:r>
            <a:r>
              <a:rPr lang="fr-FR" dirty="0"/>
              <a:t> rarement non nulle, difficile pour l’agent d’apprendre</a:t>
            </a:r>
          </a:p>
          <a:p>
            <a:r>
              <a:rPr lang="fr-FR" dirty="0" err="1"/>
              <a:t>Reward</a:t>
            </a:r>
            <a:r>
              <a:rPr lang="fr-FR" dirty="0"/>
              <a:t> dense : </a:t>
            </a:r>
            <a:r>
              <a:rPr lang="fr-FR" dirty="0" err="1"/>
              <a:t>reward</a:t>
            </a:r>
            <a:r>
              <a:rPr lang="fr-FR" dirty="0"/>
              <a:t> non uniforme, permet d’aider l’agent à accomplir des sous-objectifs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CA8F9-EC3D-DF2E-E5EC-87FBF3A308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18020" y="6550959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#3 : action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Actions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Actions « suffisantes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Réduire l’espace d’action le plus possible :</a:t>
            </a:r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31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Créer des actions automatisées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/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= « kill </a:t>
                </a:r>
                <a:r>
                  <a:rPr lang="fr-FR" dirty="0" err="1"/>
                  <a:t>enemy</a:t>
                </a:r>
                <a:r>
                  <a:rPr lang="fr-FR" dirty="0"/>
                  <a:t> »</a:t>
                </a:r>
              </a:p>
              <a:p>
                <a:r>
                  <a:rPr lang="en-US" dirty="0"/>
                  <a:t>Prendre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</a:t>
                </a:r>
                <a:r>
                  <a:rPr lang="en-US" dirty="0" err="1"/>
                  <a:t>générer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suite de </a:t>
                </a:r>
                <a:r>
                  <a:rPr lang="en-US" dirty="0" err="1"/>
                  <a:t>commandes</a:t>
                </a:r>
                <a:r>
                  <a:rPr lang="en-US" dirty="0"/>
                  <a:t> </a:t>
                </a:r>
                <a:r>
                  <a:rPr lang="en-US" dirty="0" err="1"/>
                  <a:t>censé</a:t>
                </a:r>
                <a:r>
                  <a:rPr lang="en-US" dirty="0"/>
                  <a:t> </a:t>
                </a:r>
                <a:r>
                  <a:rPr lang="en-US" dirty="0" err="1"/>
                  <a:t>tuer</a:t>
                </a:r>
                <a:r>
                  <a:rPr lang="en-US" dirty="0"/>
                  <a:t> le prochain </a:t>
                </a:r>
                <a:r>
                  <a:rPr lang="en-US" dirty="0" err="1"/>
                  <a:t>ennemi</a:t>
                </a:r>
                <a:r>
                  <a:rPr lang="en-US" dirty="0"/>
                  <a:t> dans le jeu.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blipFill>
                <a:blip r:embed="rId4"/>
                <a:stretch>
                  <a:fillRect l="-444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/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/>
                  <a:t>Remarque</a:t>
                </a:r>
                <a:r>
                  <a:rPr lang="fr-FR" dirty="0"/>
                  <a:t> : on peut même faire apprendre un « sous-agent » à apprendre à bien réaliser la macro-action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et dans ce cas, on parle </a:t>
                </a:r>
                <a:r>
                  <a:rPr lang="fr-FR" dirty="0">
                    <a:solidFill>
                      <a:srgbClr val="F98300"/>
                    </a:solidFill>
                  </a:rPr>
                  <a:t>d’</a:t>
                </a:r>
                <a:r>
                  <a:rPr lang="fr-FR" i="1" dirty="0">
                    <a:solidFill>
                      <a:srgbClr val="F98300"/>
                    </a:solidFill>
                  </a:rPr>
                  <a:t>apprentissage par renforcement hiérarchique</a:t>
                </a:r>
                <a:r>
                  <a:rPr lang="fr-FR" i="1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blipFill>
                <a:blip r:embed="rId5"/>
                <a:stretch>
                  <a:fillRect l="-500" t="-4717" r="-2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3F063-F6D5-68D4-E092-7E2F32B25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98" y="4413397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6" y="1386234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Applications du RL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36" idx="3"/>
          </p:cNvCxnSpPr>
          <p:nvPr/>
        </p:nvCxnSpPr>
        <p:spPr>
          <a:xfrm flipV="1">
            <a:off x="2249643" y="2657429"/>
            <a:ext cx="1238094" cy="260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3082288" y="3394445"/>
            <a:ext cx="783775" cy="200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034462" y="2683508"/>
            <a:ext cx="518617" cy="287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1CE96-E932-B15E-39EB-311AC121DC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brain with a sign and wires&#10;&#10;AI-generated content may be incorrect.">
            <a:extLst>
              <a:ext uri="{FF2B5EF4-FFF2-40B4-BE49-F238E27FC236}">
                <a16:creationId xmlns:a16="http://schemas.microsoft.com/office/drawing/2014/main" id="{70FB169B-4821-FE5A-A493-C61E377EC0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r="14976"/>
          <a:stretch>
            <a:fillRect/>
          </a:stretch>
        </p:blipFill>
        <p:spPr>
          <a:xfrm>
            <a:off x="9553079" y="2156652"/>
            <a:ext cx="2555750" cy="16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l’état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Définition de la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26F2B-AEF0-68A3-DC18-4FE8ACBBF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7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et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A26C-92FB-B5F4-4E9C-589B997B1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des politiques exploratives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748192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Besoin d’exploration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Implémenté</a:t>
                </a:r>
                <a:r>
                  <a:rPr lang="en-US" dirty="0"/>
                  <a:t> </a:t>
                </a:r>
                <a:r>
                  <a:rPr lang="en-US" dirty="0" err="1"/>
                  <a:t>ainsi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</a:t>
                </a:r>
                <a:r>
                  <a:rPr lang="en-US" dirty="0"/>
                  <a:t>et </a:t>
                </a:r>
                <a:r>
                  <a:rPr lang="en-US" dirty="0">
                    <a:solidFill>
                      <a:srgbClr val="00B0F0"/>
                    </a:solidFill>
                  </a:rPr>
                  <a:t>SARSA </a:t>
                </a:r>
                <a:r>
                  <a:rPr lang="en-US" dirty="0" err="1"/>
                  <a:t>entrainent</a:t>
                </a:r>
                <a:r>
                  <a:rPr lang="en-US" dirty="0"/>
                  <a:t> </a:t>
                </a:r>
                <a:r>
                  <a:rPr lang="en-US" dirty="0" err="1"/>
                  <a:t>alors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vers</a:t>
                </a:r>
                <a:r>
                  <a:rPr lang="en-US" dirty="0"/>
                  <a:t> la </a:t>
                </a:r>
                <a:r>
                  <a:rPr lang="en-US" u="sng" dirty="0" err="1"/>
                  <a:t>meilleure</a:t>
                </a:r>
                <a:r>
                  <a:rPr lang="en-US" u="sng" dirty="0"/>
                  <a:t> politique explorative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7481920" cy="945900"/>
              </a:xfrm>
              <a:prstGeom prst="rect">
                <a:avLst/>
              </a:prstGeom>
              <a:blipFill>
                <a:blip r:embed="rId2"/>
                <a:stretch>
                  <a:fillRect l="-652" t="-3226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 sur certains environnements, la meilleure politique </a:t>
            </a:r>
            <a:r>
              <a:rPr lang="fr-FR" dirty="0">
                <a:solidFill>
                  <a:srgbClr val="C00000"/>
                </a:solidFill>
              </a:rPr>
              <a:t>explorative</a:t>
            </a:r>
            <a:r>
              <a:rPr lang="fr-FR" dirty="0"/>
              <a:t> est trop prudente et est </a:t>
            </a:r>
            <a:r>
              <a:rPr lang="fr-FR" u="sng" dirty="0"/>
              <a:t>bien inférieure </a:t>
            </a:r>
            <a:r>
              <a:rPr lang="fr-FR" dirty="0"/>
              <a:t>à la meilleure politique :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Environnement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/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dissocier politique </a:t>
                </a:r>
                <a:r>
                  <a:rPr lang="fr-FR" dirty="0">
                    <a:solidFill>
                      <a:srgbClr val="F98300"/>
                    </a:solidFill>
                  </a:rPr>
                  <a:t>cible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(à évaluer et améliorer) de politique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(avec qui jouer les épisodes) :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blipFill>
                <a:blip r:embed="rId5"/>
                <a:stretch>
                  <a:fillRect l="-993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/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fait d’utiliser une politique comportementale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la politique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entraîne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constitue</a:t>
                </a:r>
                <a:r>
                  <a:rPr lang="en-US" dirty="0"/>
                  <a:t> </a:t>
                </a:r>
                <a:r>
                  <a:rPr lang="en-US" dirty="0" err="1"/>
                  <a:t>l’apprentissage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Off Policy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blipFill>
                <a:blip r:embed="rId6"/>
                <a:stretch>
                  <a:fillRect l="-1152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128D9-58B6-143F-EF24-30039CB434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/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Déf. : </a:t>
                </a:r>
                <a:r>
                  <a:rPr lang="fr-FR" dirty="0">
                    <a:solidFill>
                      <a:srgbClr val="FF0000"/>
                    </a:solidFill>
                  </a:rPr>
                  <a:t>Off Policy </a:t>
                </a:r>
                <a:r>
                  <a:rPr lang="fr-FR" dirty="0"/>
                  <a:t>= utiliser une politique de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votre</a:t>
                </a:r>
                <a:r>
                  <a:rPr lang="en-US" dirty="0"/>
                  <a:t> politique </a:t>
                </a:r>
                <a:r>
                  <a:rPr lang="en-US" dirty="0">
                    <a:solidFill>
                      <a:srgbClr val="F98300"/>
                    </a:solidFill>
                  </a:rPr>
                  <a:t>à </a:t>
                </a:r>
                <a:r>
                  <a:rPr lang="en-US" dirty="0" err="1">
                    <a:solidFill>
                      <a:srgbClr val="F98300"/>
                    </a:solidFill>
                  </a:rPr>
                  <a:t>évaluer</a:t>
                </a:r>
                <a:r>
                  <a:rPr lang="en-US" dirty="0">
                    <a:solidFill>
                      <a:srgbClr val="F98300"/>
                    </a:solidFill>
                  </a:rPr>
                  <a:t> et </a:t>
                </a:r>
                <a:r>
                  <a:rPr lang="en-US" dirty="0" err="1">
                    <a:solidFill>
                      <a:srgbClr val="F98300"/>
                    </a:solidFill>
                  </a:rPr>
                  <a:t>optimiser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blipFill>
                <a:blip r:embed="rId2"/>
                <a:stretch>
                  <a:fillRect l="-5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Les </a:t>
                </a:r>
                <a:r>
                  <a:rPr lang="en-US" dirty="0" err="1">
                    <a:solidFill>
                      <a:srgbClr val="FF0000"/>
                    </a:solidFill>
                  </a:rPr>
                  <a:t>algorithmes</a:t>
                </a:r>
                <a:r>
                  <a:rPr lang="en-US" dirty="0">
                    <a:solidFill>
                      <a:srgbClr val="FF0000"/>
                    </a:solidFill>
                  </a:rPr>
                  <a:t> de RL Off Policy </a:t>
                </a:r>
                <a:r>
                  <a:rPr lang="en-US" dirty="0"/>
                  <a:t>de la forme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vérifient</a:t>
                </a:r>
                <a:r>
                  <a:rPr lang="en-US" dirty="0"/>
                  <a:t> :</a:t>
                </a:r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  <a:endParaRPr lang="fr-F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</a:t>
                </a:r>
                <a:r>
                  <a:rPr lang="en-US" dirty="0" err="1"/>
                  <a:t>même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blipFill>
                <a:blip r:embed="rId4"/>
                <a:stretch>
                  <a:fillRect l="-443" t="-3871" b="-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116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	</a:t>
                </a:r>
                <a:r>
                  <a:rPr lang="en-US" dirty="0"/>
                  <a:t> pour </a:t>
                </a:r>
                <a:r>
                  <a:rPr lang="en-US" dirty="0" err="1"/>
                  <a:t>estimer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	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r>
                  <a:rPr lang="en-US" dirty="0"/>
                  <a:t>                       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116733"/>
              </a:xfrm>
              <a:prstGeom prst="rect">
                <a:avLst/>
              </a:prstGeom>
              <a:blipFill>
                <a:blip r:embed="rId5"/>
                <a:stretch>
                  <a:fillRect t="-17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l’exploration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  <p:pic>
        <p:nvPicPr>
          <p:cNvPr id="1026" name="Picture 2" descr="invalid Icon">
            <a:extLst>
              <a:ext uri="{FF2B5EF4-FFF2-40B4-BE49-F238E27FC236}">
                <a16:creationId xmlns:a16="http://schemas.microsoft.com/office/drawing/2014/main" id="{02B3D5CA-16D9-9B1B-FD88-CEA3FA77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4495800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valid Icon">
            <a:extLst>
              <a:ext uri="{FF2B5EF4-FFF2-40B4-BE49-F238E27FC236}">
                <a16:creationId xmlns:a16="http://schemas.microsoft.com/office/drawing/2014/main" id="{E184F257-1947-2F0B-6FA6-8F40834D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066971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valid Icon">
            <a:extLst>
              <a:ext uri="{FF2B5EF4-FFF2-40B4-BE49-F238E27FC236}">
                <a16:creationId xmlns:a16="http://schemas.microsoft.com/office/drawing/2014/main" id="{71C99DF4-2575-BBCD-9152-7D93898B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678522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rrect - Icônes ui gratuites">
            <a:extLst>
              <a:ext uri="{FF2B5EF4-FFF2-40B4-BE49-F238E27FC236}">
                <a16:creationId xmlns:a16="http://schemas.microsoft.com/office/drawing/2014/main" id="{6514264C-CF6D-6FBC-4179-EF6B9532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141" y="6292569"/>
            <a:ext cx="445110" cy="4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93CF-2F42-2563-75B8-BEE12C3E0C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5612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On ne </a:t>
                </a:r>
                <a:r>
                  <a:rPr lang="en-US" dirty="0" err="1"/>
                  <a:t>va</a:t>
                </a:r>
                <a:r>
                  <a:rPr lang="en-US" dirty="0"/>
                  <a:t> pas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qu’une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de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les stocker dans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mémoire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blipFill>
                <a:blip r:embed="rId2"/>
                <a:stretch>
                  <a:fillRect l="-11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176081" y="215827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 : apprendre des </a:t>
            </a:r>
            <a:r>
              <a:rPr lang="fr-FR" sz="4300" kern="0" dirty="0" err="1"/>
              <a:t>exp</a:t>
            </a:r>
            <a:r>
              <a:rPr lang="fr-FR" sz="4300" kern="0" dirty="0"/>
              <a:t>. passées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881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L’Off Policy permet de réutiliser les transitions qui ont été tirées avec d’anciennes politiques.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</a:t>
                </a:r>
                <a:r>
                  <a:rPr lang="fr-FR" dirty="0">
                    <a:solidFill>
                      <a:srgbClr val="FF0000"/>
                    </a:solidFill>
                  </a:rPr>
                  <a:t>interagit</a:t>
                </a:r>
                <a:r>
                  <a:rPr lang="fr-FR" dirty="0">
                    <a:solidFill>
                      <a:schemeClr val="tx1"/>
                    </a:solidFill>
                  </a:rPr>
                  <a:t> avec l’env. en jouant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remplit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sample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458417" y="3122632"/>
            <a:ext cx="828161" cy="37832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/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>
                    <a:solidFill>
                      <a:schemeClr val="tx1"/>
                    </a:solidFill>
                  </a:rPr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042424" y="2897713"/>
            <a:ext cx="378324" cy="82131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892336-10B5-C67C-E1F0-1FC14CA0DC51}"/>
              </a:ext>
            </a:extLst>
          </p:cNvPr>
          <p:cNvSpPr txBox="1"/>
          <p:nvPr/>
        </p:nvSpPr>
        <p:spPr>
          <a:xfrm>
            <a:off x="234781" y="6082930"/>
            <a:ext cx="5861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Évite le </a:t>
            </a:r>
            <a:r>
              <a:rPr lang="fr-FR" dirty="0" err="1">
                <a:solidFill>
                  <a:srgbClr val="FF0000"/>
                </a:solidFill>
              </a:rPr>
              <a:t>catastrophic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forgetting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(càd oublier les informations extraites des plus anciennes transitions)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B60F-8080-9588-E3DC-B2F2DBD242BF}"/>
              </a:ext>
            </a:extLst>
          </p:cNvPr>
          <p:cNvSpPr txBox="1"/>
          <p:nvPr/>
        </p:nvSpPr>
        <p:spPr>
          <a:xfrm>
            <a:off x="304800" y="3776462"/>
            <a:ext cx="4876800" cy="9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Interêts</a:t>
            </a:r>
            <a:r>
              <a:rPr lang="en-US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Sample efficiency </a:t>
            </a:r>
            <a:r>
              <a:rPr lang="en-US" dirty="0"/>
              <a:t>: on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transition </a:t>
            </a:r>
            <a:r>
              <a:rPr lang="en-US" dirty="0" err="1"/>
              <a:t>tirée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/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Décorrélation</a:t>
                </a:r>
                <a:r>
                  <a:rPr lang="en-US" dirty="0"/>
                  <a:t> : Les transitions </a:t>
                </a:r>
                <a:r>
                  <a:rPr lang="en-US" dirty="0" err="1"/>
                  <a:t>tirées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décorellées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blipFill>
                <a:blip r:embed="rId7"/>
                <a:stretch>
                  <a:fillRect l="-112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372AD0-9521-4075-4326-60F2A8953739}"/>
                  </a:ext>
                </a:extLst>
              </p:cNvPr>
              <p:cNvSpPr txBox="1"/>
              <p:nvPr/>
            </p:nvSpPr>
            <p:spPr>
              <a:xfrm>
                <a:off x="285751" y="5261543"/>
                <a:ext cx="49720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Parallélisation</a:t>
                </a:r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</a:t>
                </a:r>
                <a:r>
                  <a:rPr lang="en-US" dirty="0" err="1"/>
                  <a:t>pouvoir</a:t>
                </a:r>
                <a:r>
                  <a:rPr lang="en-US" dirty="0"/>
                  <a:t> entrainer de manière centrale et </a:t>
                </a:r>
                <a:r>
                  <a:rPr lang="en-US" dirty="0" err="1"/>
                  <a:t>jouer</a:t>
                </a:r>
                <a:r>
                  <a:rPr lang="en-US" dirty="0"/>
                  <a:t>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environnements</a:t>
                </a:r>
                <a:r>
                  <a:rPr lang="en-US" dirty="0"/>
                  <a:t> de manière </a:t>
                </a:r>
                <a:r>
                  <a:rPr lang="en-US" dirty="0" err="1"/>
                  <a:t>parallèle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372AD0-9521-4075-4326-60F2A895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5261543"/>
                <a:ext cx="4972049" cy="923330"/>
              </a:xfrm>
              <a:prstGeom prst="rect">
                <a:avLst/>
              </a:prstGeom>
              <a:blipFill>
                <a:blip r:embed="rId8"/>
                <a:stretch>
                  <a:fillRect l="-1103" t="-3289" r="-49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5A7EA69-4FBB-2B61-8E5F-78C6C211FE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2361" y="645121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" grpId="0"/>
      <p:bldP spid="6" grpId="0"/>
      <p:bldP spid="20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 algorithme qui a l’avantage d’être </a:t>
            </a:r>
            <a:r>
              <a:rPr lang="fr-FR" dirty="0">
                <a:solidFill>
                  <a:srgbClr val="FF0000"/>
                </a:solidFill>
              </a:rPr>
              <a:t>Off Policy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et de faible variance est connu sous le nom de </a:t>
            </a:r>
            <a:r>
              <a:rPr lang="fr-FR" dirty="0">
                <a:solidFill>
                  <a:srgbClr val="00B0F0"/>
                </a:solidFill>
              </a:rPr>
              <a:t>Q Learning.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Interaction</a:t>
                </a:r>
              </a:p>
              <a:p>
                <a:pPr algn="ctr"/>
                <a:r>
                  <a:rPr lang="fr-FR" dirty="0"/>
                  <a:t>Récolte des transitions avec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pendant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𝑒𝑝𝑖𝑠𝑜𝑑𝑒𝑠</m:t>
                        </m:r>
                      </m:sub>
                    </m:sSub>
                  </m:oMath>
                </a14:m>
                <a:r>
                  <a:rPr lang="en-US" dirty="0"/>
                  <a:t> épisodes.</a:t>
                </a:r>
              </a:p>
              <a:p>
                <a:pPr algn="ctr"/>
                <a:r>
                  <a:rPr lang="fr-FR" dirty="0"/>
                  <a:t>Ajout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693746" y="2732344"/>
            <a:ext cx="17595" cy="3664142"/>
          </a:xfrm>
          <a:prstGeom prst="curvedConnector3">
            <a:avLst>
              <a:gd name="adj1" fmla="val 252900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517995" y="3145006"/>
                <a:ext cx="2704954" cy="14282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/>
                  <a:t>On tire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b="0" dirty="0"/>
              </a:p>
              <a:p>
                <a:pPr algn="ctr"/>
                <a:r>
                  <a:rPr lang="en-US" dirty="0" err="1"/>
                  <a:t>Entrainement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95" y="3145006"/>
                <a:ext cx="2704954" cy="1428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622305" y="2559835"/>
            <a:ext cx="833338" cy="33700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On améliore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188241" y="2311668"/>
            <a:ext cx="346373" cy="815743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434989" y="452814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823849" y="5279819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9" y="5279819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9C247F0-5FF4-1DEF-DCF4-C9423DD655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4211" y="6393084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Deep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A26C-92FB-B5F4-4E9C-589B997B1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5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197352" y="286477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faire quand les espaces d’observations (et d’actions) sont trop grands ?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Deep Learning est puissant mais mal compris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74004" y="1313989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Avec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paramètres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123438" y="1275401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Cas </a:t>
            </a:r>
            <a:r>
              <a:rPr lang="en-US" u="sng" dirty="0" err="1"/>
              <a:t>tabulaire</a:t>
            </a:r>
            <a:r>
              <a:rPr lang="en-US" u="sng" dirty="0"/>
              <a:t>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81254" y="3880413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Plutôt que de voir une image comme un état parmi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on la </a:t>
                </a:r>
                <a:r>
                  <a:rPr lang="en-US" dirty="0" err="1"/>
                  <a:t>voit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ABB35-0933-6663-5D7E-4972815893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7649" y="646933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Combinons tout ça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B79F9-E18D-3580-7A74-53CD41FD5F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5924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C968-DD4B-CF66-0015-98B05EDE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A82DA-A103-2E61-DA8A-59265E374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47BB2FC-A206-287E-DE77-D8E46043B2C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2 : DQN sur </a:t>
            </a:r>
            <a:r>
              <a:rPr lang="fr-FR" sz="4300" kern="0" dirty="0" err="1"/>
              <a:t>Breakout</a:t>
            </a:r>
            <a:r>
              <a:rPr lang="fr-FR" sz="4300" kern="0" dirty="0"/>
              <a:t> (casse-brique)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A2988-30B5-89B3-68B6-6D112B5850B1}"/>
              </a:ext>
            </a:extLst>
          </p:cNvPr>
          <p:cNvSpPr txBox="1"/>
          <p:nvPr/>
        </p:nvSpPr>
        <p:spPr>
          <a:xfrm>
            <a:off x="457200" y="1600200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Suivre la section « </a:t>
            </a:r>
            <a:r>
              <a:rPr lang="fr-FR" dirty="0" err="1"/>
              <a:t>Torch</a:t>
            </a:r>
            <a:r>
              <a:rPr lang="fr-FR" dirty="0"/>
              <a:t> Installation » pour installer les librairies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15DAB-2855-D6C4-A48D-A0007633E069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Breakout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69D57-57E2-2307-2D5F-35F7CE7C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2" y="3733800"/>
            <a:ext cx="4961381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92426F-BEC8-E7CD-00D1-4EAE58F01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981200"/>
            <a:ext cx="213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7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interaction env./agent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0A00A-56AA-B784-4198-326F283EFA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en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parallélisation permet :</a:t>
            </a:r>
          </a:p>
          <a:p>
            <a:r>
              <a:rPr lang="fr-FR" dirty="0"/>
              <a:t>-    de décorréler les batch de données, ce qui réduit la variance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run plusieurs environnements en même temps (gain de temps)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vectoriser les données (gain de temps via l’usage de </a:t>
            </a:r>
            <a:r>
              <a:rPr lang="fr-FR" dirty="0" err="1"/>
              <a:t>GPUs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en travaillant on-policy, on obtient des données issues des mêmes épisodes donc corrélés, ce qui augmente la variance.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0E132-4F37-38D7-E591-A5EC244520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Problèmes généraux du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457200" y="1819534"/>
                <a:ext cx="63468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la variance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source de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l’entrainement simultané de plusieurs réseaux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Grande sensibilité aux hyperparamètres (qui sont nombreux)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 de garanties de convergence dans le cas du Deep RL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19534"/>
                <a:ext cx="6346866" cy="1200329"/>
              </a:xfrm>
              <a:prstGeom prst="rect">
                <a:avLst/>
              </a:prstGeom>
              <a:blipFill>
                <a:blip r:embed="rId2"/>
                <a:stretch>
                  <a:fillRect l="-768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3A66-0F06-A3FA-522E-2CE8BA6658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D83286-7249-CBDC-096C-7E471BCE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39" y="5768728"/>
            <a:ext cx="2559507" cy="457200"/>
          </a:xfrm>
          <a:prstGeom prst="rect">
            <a:avLst/>
          </a:prstGeom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EEA4DDB0-151A-FD27-2A7F-0A2D57048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29000"/>
            <a:ext cx="1429687" cy="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C65F0-E441-46EB-45FE-6918326C3FF5}"/>
                  </a:ext>
                </a:extLst>
              </p:cNvPr>
              <p:cNvSpPr txBox="1"/>
              <p:nvPr/>
            </p:nvSpPr>
            <p:spPr>
              <a:xfrm>
                <a:off x="9144000" y="58674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C65F0-E441-46EB-45FE-6918326C3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5867400"/>
                <a:ext cx="12192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3313712-C520-2C4F-02BC-5956E57A1B63}"/>
              </a:ext>
            </a:extLst>
          </p:cNvPr>
          <p:cNvSpPr txBox="1"/>
          <p:nvPr/>
        </p:nvSpPr>
        <p:spPr>
          <a:xfrm>
            <a:off x="9271041" y="5562600"/>
            <a:ext cx="107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Off Policy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ECBC9E-6DCD-5FED-2CDA-1785F2B9B515}"/>
              </a:ext>
            </a:extLst>
          </p:cNvPr>
          <p:cNvSpPr txBox="1"/>
          <p:nvPr/>
        </p:nvSpPr>
        <p:spPr>
          <a:xfrm>
            <a:off x="7442241" y="314782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B081E-5FB9-92AD-BC9A-755E73B51C4D}"/>
              </a:ext>
            </a:extLst>
          </p:cNvPr>
          <p:cNvSpPr txBox="1"/>
          <p:nvPr/>
        </p:nvSpPr>
        <p:spPr>
          <a:xfrm>
            <a:off x="5944869" y="5356133"/>
            <a:ext cx="150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Bootstrapping</a:t>
            </a:r>
          </a:p>
        </p:txBody>
      </p:sp>
      <p:pic>
        <p:nvPicPr>
          <p:cNvPr id="1030" name="Picture 6" descr="Dead, death, skeleton, skull icon">
            <a:extLst>
              <a:ext uri="{FF2B5EF4-FFF2-40B4-BE49-F238E27FC236}">
                <a16:creationId xmlns:a16="http://schemas.microsoft.com/office/drawing/2014/main" id="{B3789401-CBE9-0ECA-AB8D-BE06CBEA8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787"/>
            <a:ext cx="559817" cy="55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A715529-8FD3-8A7B-EC0D-3B0536D9592B}"/>
              </a:ext>
            </a:extLst>
          </p:cNvPr>
          <p:cNvSpPr/>
          <p:nvPr/>
        </p:nvSpPr>
        <p:spPr>
          <a:xfrm>
            <a:off x="5105400" y="1981200"/>
            <a:ext cx="6096000" cy="4396740"/>
          </a:xfrm>
          <a:prstGeom prst="triangle">
            <a:avLst>
              <a:gd name="adj" fmla="val 52084"/>
            </a:avLst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848B5-F773-51D4-4EC1-F4E5FE6ADCD9}"/>
              </a:ext>
            </a:extLst>
          </p:cNvPr>
          <p:cNvSpPr txBox="1"/>
          <p:nvPr/>
        </p:nvSpPr>
        <p:spPr>
          <a:xfrm>
            <a:off x="7620000" y="1541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Deadly Triad</a:t>
            </a:r>
          </a:p>
        </p:txBody>
      </p:sp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 animBg="1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ED32C-6296-BAAD-6C0F-6AF111AA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DA95678-E162-4219-1A03-A931E6C259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F0FCA057-2830-1895-E14D-1DCD3B9FF75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34704DD-142B-C605-CC25-FE69E8E9B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Value-based RL en actions continues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DF26-B22A-478E-012C-34457B778C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5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7DC2A-518C-0ABE-12F4-329B3799CB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63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DB383E-997C-F875-B27B-EB7B16B37A68}"/>
              </a:ext>
            </a:extLst>
          </p:cNvPr>
          <p:cNvSpPr txBox="1">
            <a:spLocks/>
          </p:cNvSpPr>
          <p:nvPr/>
        </p:nvSpPr>
        <p:spPr>
          <a:xfrm>
            <a:off x="228600" y="76200"/>
            <a:ext cx="111252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Deep </a:t>
            </a:r>
            <a:r>
              <a:rPr lang="fr-FR" kern="0" dirty="0" err="1"/>
              <a:t>Deterministic</a:t>
            </a:r>
            <a:r>
              <a:rPr lang="fr-FR" kern="0" dirty="0"/>
              <a:t> Policy Gradient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90FBF0-3518-00D1-9A4C-B59D59AA34CE}"/>
                  </a:ext>
                </a:extLst>
              </p:cNvPr>
              <p:cNvSpPr txBox="1"/>
              <p:nvPr/>
            </p:nvSpPr>
            <p:spPr>
              <a:xfrm>
                <a:off x="381000" y="1600200"/>
                <a:ext cx="10591800" cy="4576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Pour des actions continues (</a:t>
                </a:r>
                <a:r>
                  <a:rPr lang="fr-FR" dirty="0"/>
                  <a:t>ex. : commande de robot, angle de volant, force appliquée), on ne peut pas échantillonner sur toutes les actions possibles : rend impossible toute politique basé sur la Q-value.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Idée : Utiliser un second réseau (</a:t>
                </a:r>
                <a:r>
                  <a:rPr lang="en-GB" i="1" dirty="0"/>
                  <a:t>actor) </a:t>
                </a:r>
                <a:r>
                  <a:rPr lang="en-GB" dirty="0"/>
                  <a:t>representant </a:t>
                </a:r>
                <a:r>
                  <a:rPr lang="en-GB" dirty="0" err="1"/>
                  <a:t>une</a:t>
                </a:r>
                <a:r>
                  <a:rPr lang="en-GB" dirty="0"/>
                  <a:t> politique </a:t>
                </a:r>
                <a:r>
                  <a:rPr lang="en-GB" dirty="0" err="1"/>
                  <a:t>déterministe</a:t>
                </a: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Ce réseau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entrainé</a:t>
                </a:r>
                <a:r>
                  <a:rPr lang="en-GB" dirty="0"/>
                  <a:t> à maximiser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GB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𝑎𝑐𝑡𝑜𝑟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La Q-value (</a:t>
                </a:r>
                <a:r>
                  <a:rPr lang="en-GB" i="1" dirty="0"/>
                  <a:t>critic)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toujours</a:t>
                </a:r>
                <a:r>
                  <a:rPr lang="en-GB" dirty="0"/>
                  <a:t> </a:t>
                </a:r>
                <a:r>
                  <a:rPr lang="en-GB" dirty="0" err="1"/>
                  <a:t>entraîné</a:t>
                </a:r>
                <a:r>
                  <a:rPr lang="en-GB" dirty="0"/>
                  <a:t> par Q-Learning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𝑐𝑟𝑖𝑡𝑖𝑐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[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)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90FBF0-3518-00D1-9A4C-B59D59AA3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0200"/>
                <a:ext cx="10591800" cy="4576637"/>
              </a:xfrm>
              <a:prstGeom prst="rect">
                <a:avLst/>
              </a:prstGeom>
              <a:blipFill>
                <a:blip r:embed="rId2"/>
                <a:stretch>
                  <a:fillRect l="-518" t="-8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2FAA892B-8762-0FFF-2528-A88C116F18AF}"/>
              </a:ext>
            </a:extLst>
          </p:cNvPr>
          <p:cNvSpPr/>
          <p:nvPr/>
        </p:nvSpPr>
        <p:spPr>
          <a:xfrm rot="16200000">
            <a:off x="7470898" y="5337298"/>
            <a:ext cx="222006" cy="129540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851BB-CAE2-6228-0C0E-66FE9DB5C0FB}"/>
              </a:ext>
            </a:extLst>
          </p:cNvPr>
          <p:cNvSpPr txBox="1"/>
          <p:nvPr/>
        </p:nvSpPr>
        <p:spPr>
          <a:xfrm>
            <a:off x="6934200" y="6125853"/>
            <a:ext cx="62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</a:t>
            </a:r>
            <a:r>
              <a:rPr lang="en-GB" dirty="0" err="1"/>
              <a:t>oids</a:t>
            </a:r>
            <a:r>
              <a:rPr lang="en-GB" dirty="0"/>
              <a:t> frozen</a:t>
            </a:r>
          </a:p>
        </p:txBody>
      </p:sp>
    </p:spTree>
    <p:extLst>
      <p:ext uri="{BB962C8B-B14F-4D97-AF65-F5344CB8AC3E}">
        <p14:creationId xmlns:p14="http://schemas.microsoft.com/office/powerpoint/2010/main" val="37055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#1 : Policy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C434A-E0E3-1282-649F-75556B2B05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54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paramétrée: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définir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différentiable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faire une montée de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3289" r="-444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: plutôt qu’une distribution d’action discrète en sortie on peut avoir une distribution continue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646331"/>
              </a:xfrm>
              <a:prstGeom prst="rect">
                <a:avLst/>
              </a:prstGeom>
              <a:blipFill>
                <a:blip r:embed="rId10"/>
                <a:stretch>
                  <a:fillRect l="-81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7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8" grpId="0"/>
      <p:bldP spid="11" grpId="0"/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la théorie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Fonction objectif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blipFill>
                <a:blip r:embed="rId3"/>
                <a:stretch>
                  <a:fillRect l="-1276" t="-2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Calcul du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80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80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3258E-502B-EA55-1066-D105745118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0" y="1381423"/>
                <a:ext cx="10098741" cy="1702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causal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fr-FR" b="0" i="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fr-FR" b="0" i="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causal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1381423"/>
                <a:ext cx="10098741" cy="1702454"/>
              </a:xfrm>
              <a:prstGeom prst="rect">
                <a:avLst/>
              </a:prstGeom>
              <a:blipFill>
                <a:blip r:embed="rId2"/>
                <a:stretch>
                  <a:fillRect l="-483" t="-2151" b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améliorations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ajout d’une </a:t>
                </a:r>
                <a:r>
                  <a:rPr lang="fr-FR" dirty="0" err="1"/>
                  <a:t>baseline</a:t>
                </a:r>
                <a:r>
                  <a:rPr lang="fr-FR" dirty="0"/>
                  <a:t> pour centrer cette mesure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31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/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On-policy</a:t>
                </a:r>
                <a:r>
                  <a:rPr lang="fr-FR" dirty="0"/>
                  <a:t> : ces algorithmes améliorent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à partir d’elle-même, et sont donc nécessairement </a:t>
                </a:r>
                <a:r>
                  <a:rPr lang="fr-FR" dirty="0">
                    <a:solidFill>
                      <a:srgbClr val="FF0000"/>
                    </a:solidFill>
                  </a:rPr>
                  <a:t>On-policy.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blipFill>
                <a:blip r:embed="rId4"/>
                <a:stretch>
                  <a:fillRect l="-4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Problème de </a:t>
                </a:r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: les policy gradients </a:t>
                </a:r>
                <a:r>
                  <a:rPr lang="en-US" dirty="0" err="1"/>
                  <a:t>souffrent</a:t>
                </a:r>
                <a:r>
                  <a:rPr lang="en-US" dirty="0"/>
                  <a:t> de </a:t>
                </a:r>
                <a:r>
                  <a:rPr lang="en-US" dirty="0" err="1"/>
                  <a:t>gros</a:t>
                </a:r>
                <a:r>
                  <a:rPr lang="en-US" dirty="0"/>
                  <a:t> </a:t>
                </a:r>
                <a:r>
                  <a:rPr lang="en-US" dirty="0" err="1"/>
                  <a:t>problèmes</a:t>
                </a:r>
                <a:r>
                  <a:rPr lang="en-US" dirty="0"/>
                  <a:t> de variance</a:t>
                </a:r>
              </a:p>
              <a:p>
                <a:r>
                  <a:rPr lang="en-US" dirty="0"/>
                  <a:t>Le fait </a:t>
                </a:r>
                <a:r>
                  <a:rPr lang="en-US" dirty="0" err="1"/>
                  <a:t>d’avoir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mesure</a:t>
                </a:r>
                <a:r>
                  <a:rPr lang="en-US" dirty="0"/>
                  <a:t> </a:t>
                </a:r>
                <a:r>
                  <a:rPr lang="en-US" b="1" dirty="0"/>
                  <a:t>non-</a:t>
                </a:r>
                <a:r>
                  <a:rPr lang="en-US" b="1" dirty="0" err="1"/>
                  <a:t>centrée</a:t>
                </a:r>
                <a:r>
                  <a:rPr lang="en-US" dirty="0"/>
                  <a:t> </a:t>
                </a:r>
                <a:r>
                  <a:rPr lang="en-US" dirty="0" err="1"/>
                  <a:t>d’à</a:t>
                </a:r>
                <a:r>
                  <a:rPr lang="en-US" dirty="0"/>
                  <a:t>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bonne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rend </a:t>
                </a:r>
                <a:r>
                  <a:rPr lang="en-US" dirty="0" err="1"/>
                  <a:t>l’apprentissage</a:t>
                </a:r>
                <a:r>
                  <a:rPr lang="en-US" dirty="0"/>
                  <a:t> instable.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5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9B8BC-0185-FEB8-AFE1-12C8781648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E0B3-D470-20A4-BC00-CBFB22E3BA95}"/>
                  </a:ext>
                </a:extLst>
              </p:cNvPr>
              <p:cNvSpPr txBox="1"/>
              <p:nvPr/>
            </p:nvSpPr>
            <p:spPr>
              <a:xfrm>
                <a:off x="7924800" y="4995366"/>
                <a:ext cx="4343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i="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subtraction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E0B3-D470-20A4-BC00-CBFB22E3B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4995366"/>
                <a:ext cx="4343400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améliorations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Ajout d’une </a:t>
                </a:r>
                <a:r>
                  <a:rPr lang="fr-FR" u="sng" dirty="0" err="1"/>
                  <a:t>baseline</a:t>
                </a:r>
                <a:r>
                  <a:rPr lang="fr-FR" u="sng" dirty="0"/>
                  <a:t> 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25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Effet</a:t>
                </a:r>
                <a:r>
                  <a:rPr lang="fr-FR" dirty="0">
                    <a:solidFill>
                      <a:schemeClr val="tx1"/>
                    </a:solidFill>
                  </a:rPr>
                  <a:t> : réduction de la variance sans pour autant augmenter le biais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blipFill>
                <a:blip r:embed="rId4"/>
                <a:stretch>
                  <a:fillRect l="-83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Choix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/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L’idéal est un estimateur non biaisé et à faible variance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 choix </a:t>
                </a:r>
                <a:r>
                  <a:rPr lang="en-US" dirty="0" err="1"/>
                  <a:t>est</a:t>
                </a:r>
                <a:r>
                  <a:rPr lang="en-US" dirty="0"/>
                  <a:t> un trade-off </a:t>
                </a:r>
                <a:r>
                  <a:rPr lang="en-US" dirty="0" err="1"/>
                  <a:t>biais</a:t>
                </a:r>
                <a:r>
                  <a:rPr lang="en-US" dirty="0"/>
                  <a:t>/variance/</a:t>
                </a:r>
                <a:r>
                  <a:rPr lang="en-US" dirty="0" err="1"/>
                  <a:t>vitesse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970" t="-3974" b="-9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4665A-3F66-7200-17A7-9EB3B6B14B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CF7029-2CC7-FE28-9DB1-850340084CC3}"/>
                  </a:ext>
                </a:extLst>
              </p:cNvPr>
              <p:cNvSpPr txBox="1"/>
              <p:nvPr/>
            </p:nvSpPr>
            <p:spPr>
              <a:xfrm>
                <a:off x="7772400" y="1778421"/>
                <a:ext cx="4343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i="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subtraction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CF7029-2CC7-FE28-9DB1-850340084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1778421"/>
                <a:ext cx="4343400" cy="646331"/>
              </a:xfrm>
              <a:prstGeom prst="rect">
                <a:avLst/>
              </a:prstGeom>
              <a:blipFill>
                <a:blip r:embed="rId7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71800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479613" y="3589232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420793" y="2581729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479613" y="3114880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Actor 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/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Les Actor </a:t>
                </a:r>
                <a:r>
                  <a:rPr lang="fr-FR" dirty="0" err="1">
                    <a:solidFill>
                      <a:schemeClr val="tx1"/>
                    </a:solidFill>
                  </a:rPr>
                  <a:t>Critics</a:t>
                </a:r>
                <a:r>
                  <a:rPr lang="fr-FR" dirty="0">
                    <a:solidFill>
                      <a:schemeClr val="tx1"/>
                    </a:solidFill>
                  </a:rPr>
                  <a:t> sont des algorithmes qui entraînent à la fois une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l’actor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</a:rPr>
                  <a:t>ainsi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qu’un</a:t>
                </a:r>
                <a:r>
                  <a:rPr lang="en-US" dirty="0">
                    <a:solidFill>
                      <a:schemeClr val="tx1"/>
                    </a:solidFill>
                  </a:rPr>
                  <a:t> “critic”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et/</a:t>
                </a:r>
                <a:r>
                  <a:rPr lang="en-US" dirty="0" err="1">
                    <a:solidFill>
                      <a:schemeClr val="tx1"/>
                    </a:solidFill>
                  </a:rPr>
                  <a:t>ou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qui </a:t>
                </a:r>
                <a:r>
                  <a:rPr lang="en-US" dirty="0" err="1">
                    <a:solidFill>
                      <a:schemeClr val="tx1"/>
                    </a:solidFill>
                  </a:rPr>
                  <a:t>va</a:t>
                </a:r>
                <a:r>
                  <a:rPr lang="en-US" dirty="0">
                    <a:solidFill>
                      <a:schemeClr val="tx1"/>
                    </a:solidFill>
                  </a:rPr>
                  <a:t> aider à entrainer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blipFill>
                <a:blip r:embed="rId3"/>
                <a:stretch>
                  <a:fillRect l="-4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6400800" y="3589232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Entrainement de l’</a:t>
                </a:r>
                <a:r>
                  <a:rPr lang="fr-F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actor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Entrainement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du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critic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589232"/>
                <a:ext cx="5562600" cy="2232406"/>
              </a:xfrm>
              <a:prstGeom prst="rect">
                <a:avLst/>
              </a:prstGeom>
              <a:blipFill>
                <a:blip r:embed="rId4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7E13E-D388-B622-5945-5EE5B901D8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CA8B64-3664-A412-4081-8BFE44901090}"/>
                  </a:ext>
                </a:extLst>
              </p:cNvPr>
              <p:cNvSpPr txBox="1"/>
              <p:nvPr/>
            </p:nvSpPr>
            <p:spPr>
              <a:xfrm>
                <a:off x="6781800" y="3049729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Advantage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Actor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Critic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CA8B64-3664-A412-4081-8BFE44901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049729"/>
                <a:ext cx="43434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455019" y="1993151"/>
                <a:ext cx="322517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L’agent possède une </a:t>
                </a:r>
                <a:r>
                  <a:rPr lang="fr-FR" u="sng" dirty="0"/>
                  <a:t>politique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ou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19" y="1993151"/>
                <a:ext cx="3225178" cy="1477328"/>
              </a:xfrm>
              <a:prstGeom prst="rect">
                <a:avLst/>
              </a:prstGeom>
              <a:blipFill>
                <a:blip r:embed="rId5"/>
                <a:stretch>
                  <a:fillRect l="-1701" t="-2479" r="-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80" y="5159904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5791200" y="4516918"/>
                <a:ext cx="615808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20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à 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65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à </m:t>
                              </m:r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516918"/>
                <a:ext cx="615808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la politique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B0A37-BC00-5FE5-F725-2F8A78439E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E8CF-37E4-2F0B-D23A-5AB658D3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00E4A62-F587-7E54-FB9D-FC241EFDF9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393E828B-D367-8673-D340-0B40C22EE1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1A910D52-A3A7-E630-C7D0-5D61F03B8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19600" y="1838815"/>
            <a:ext cx="7543800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#2 :Algorithmes à Trust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FA890-B31C-063F-7389-0A7413D966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75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48E0F-A13F-8196-BAF9-85377F53D6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E48DE1-510C-B921-3D80-53F05F0DD05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problèmes de l’on-</a:t>
            </a:r>
            <a:r>
              <a:rPr lang="fr-FR" sz="4300" kern="0" dirty="0" err="1"/>
              <a:t>policy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C0725-B52E-1942-95A2-6DD93A8F7069}"/>
                  </a:ext>
                </a:extLst>
              </p:cNvPr>
              <p:cNvSpPr txBox="1"/>
              <p:nvPr/>
            </p:nvSpPr>
            <p:spPr>
              <a:xfrm>
                <a:off x="228600" y="1524000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En on-</a:t>
                </a:r>
                <a:r>
                  <a:rPr lang="fr-FR" dirty="0" err="1">
                    <a:solidFill>
                      <a:schemeClr val="tx1"/>
                    </a:solidFill>
                  </a:rPr>
                  <a:t>policy</a:t>
                </a:r>
                <a:r>
                  <a:rPr lang="fr-FR" dirty="0">
                    <a:solidFill>
                      <a:schemeClr val="tx1"/>
                    </a:solidFill>
                  </a:rPr>
                  <a:t>, le gradient devient faux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S’il porte sur d’anciennes trajectoires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Dès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change suite à un pas de gradient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C0725-B52E-1942-95A2-6DD93A8F7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24000"/>
                <a:ext cx="6096000" cy="923330"/>
              </a:xfrm>
              <a:prstGeom prst="rect">
                <a:avLst/>
              </a:prstGeom>
              <a:blipFill>
                <a:blip r:embed="rId2"/>
                <a:stretch>
                  <a:fillRect l="-900" t="-3311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3D7B2-D4E3-836D-1479-CE52C36535DD}"/>
                  </a:ext>
                </a:extLst>
              </p:cNvPr>
              <p:cNvSpPr txBox="1"/>
              <p:nvPr/>
            </p:nvSpPr>
            <p:spPr>
              <a:xfrm>
                <a:off x="457200" y="2924549"/>
                <a:ext cx="10363200" cy="3118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Algorithme D</a:t>
                </a:r>
                <a:r>
                  <a:rPr lang="en-GB" dirty="0" err="1"/>
                  <a:t>eep</a:t>
                </a:r>
                <a:r>
                  <a:rPr lang="en-GB" dirty="0"/>
                  <a:t> RL avec </a:t>
                </a:r>
                <a:r>
                  <a:rPr lang="en-GB" dirty="0" err="1"/>
                  <a:t>plusieurs</a:t>
                </a:r>
                <a:r>
                  <a:rPr lang="en-GB" dirty="0"/>
                  <a:t> pas de gradients :</a:t>
                </a:r>
              </a:p>
              <a:p>
                <a:endParaRPr lang="en-GB" dirty="0"/>
              </a:p>
              <a:p>
                <a:r>
                  <a:rPr lang="en-GB" dirty="0"/>
                  <a:t>	-  Initialiser la policy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	</a:t>
                </a:r>
              </a:p>
              <a:p>
                <a:r>
                  <a:rPr lang="en-GB" dirty="0"/>
                  <a:t>	-  </a:t>
                </a:r>
                <a:r>
                  <a:rPr lang="en-GB" dirty="0" err="1"/>
                  <a:t>Itérer</a:t>
                </a:r>
                <a:r>
                  <a:rPr lang="en-GB" dirty="0"/>
                  <a:t> :</a:t>
                </a:r>
              </a:p>
              <a:p>
                <a:pPr lvl="2"/>
                <a:endParaRPr lang="en-GB" dirty="0"/>
              </a:p>
              <a:p>
                <a:pPr lvl="2"/>
                <a:r>
                  <a:rPr lang="en-GB" dirty="0"/>
                  <a:t>	-  </a:t>
                </a:r>
                <a:r>
                  <a:rPr lang="en-GB" dirty="0" err="1"/>
                  <a:t>Récolter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transitions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fr-FR" b="0" dirty="0"/>
              </a:p>
              <a:p>
                <a:pPr lvl="2"/>
                <a:endParaRPr lang="en-GB" dirty="0"/>
              </a:p>
              <a:p>
                <a:pPr lvl="2"/>
                <a:r>
                  <a:rPr lang="en-GB" dirty="0"/>
                  <a:t>	-  Faire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pas de gradient : </a:t>
                </a:r>
                <a:r>
                  <a:rPr lang="en-GB" i="1" dirty="0"/>
                  <a:t>for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 in range(k):</a:t>
                </a:r>
                <a:endParaRPr lang="en-GB" dirty="0"/>
              </a:p>
              <a:p>
                <a:r>
                  <a:rPr lang="en-GB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3D7B2-D4E3-836D-1479-CE52C365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924549"/>
                <a:ext cx="10363200" cy="3118674"/>
              </a:xfrm>
              <a:prstGeom prst="rect">
                <a:avLst/>
              </a:prstGeom>
              <a:blipFill>
                <a:blip r:embed="rId3"/>
                <a:stretch>
                  <a:fillRect l="-471" t="-1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B16E2D-EA0B-4722-AE8B-140988E01197}"/>
                  </a:ext>
                </a:extLst>
              </p:cNvPr>
              <p:cNvSpPr txBox="1"/>
              <p:nvPr/>
            </p:nvSpPr>
            <p:spPr>
              <a:xfrm>
                <a:off x="6934200" y="562345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&lt;!&gt; off-policy </a:t>
                </a:r>
                <a:r>
                  <a:rPr lang="en-US" dirty="0" err="1">
                    <a:solidFill>
                      <a:srgbClr val="FF0000"/>
                    </a:solidFill>
                  </a:rPr>
                  <a:t>dès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que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B16E2D-EA0B-4722-AE8B-140988E0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623454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76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454F-06AD-6275-344C-D55674A0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0E0FACFA-FDFE-3BC6-80EC-9A4161BD20D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Importance Sampling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B5F23-BA99-378B-DD22-7A56C06E45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42641B-7E9F-A47F-AAB6-216919C388E2}"/>
                  </a:ext>
                </a:extLst>
              </p:cNvPr>
              <p:cNvSpPr txBox="1"/>
              <p:nvPr/>
            </p:nvSpPr>
            <p:spPr>
              <a:xfrm>
                <a:off x="457200" y="13716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42641B-7E9F-A47F-AAB6-216919C38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11582399" cy="1477328"/>
              </a:xfrm>
              <a:prstGeom prst="rect">
                <a:avLst/>
              </a:prstGeom>
              <a:blipFill>
                <a:blip r:embed="rId2"/>
                <a:stretch>
                  <a:fillRect l="-42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073AC-E81F-C3DB-7AE7-63EF49C686BF}"/>
                  </a:ext>
                </a:extLst>
              </p:cNvPr>
              <p:cNvSpPr txBox="1"/>
              <p:nvPr/>
            </p:nvSpPr>
            <p:spPr>
              <a:xfrm>
                <a:off x="470468" y="35870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073AC-E81F-C3DB-7AE7-63EF49C68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8" y="3587013"/>
                <a:ext cx="9601200" cy="1634743"/>
              </a:xfrm>
              <a:prstGeom prst="rect">
                <a:avLst/>
              </a:prstGeom>
              <a:blipFill>
                <a:blip r:embed="rId3"/>
                <a:stretch>
                  <a:fillRect l="-508" t="-2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B0B7C0-64CE-0536-6DF0-129620DF3DC6}"/>
                  </a:ext>
                </a:extLst>
              </p:cNvPr>
              <p:cNvSpPr txBox="1"/>
              <p:nvPr/>
            </p:nvSpPr>
            <p:spPr>
              <a:xfrm>
                <a:off x="490721" y="5174102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B0B7C0-64CE-0536-6DF0-129620DF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1" y="5174102"/>
                <a:ext cx="11098305" cy="1432508"/>
              </a:xfrm>
              <a:prstGeom prst="rect">
                <a:avLst/>
              </a:prstGeom>
              <a:blipFill>
                <a:blip r:embed="rId4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3732108-24DE-6D94-8EEE-89A31DD27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04"/>
          <a:stretch/>
        </p:blipFill>
        <p:spPr>
          <a:xfrm>
            <a:off x="1142999" y="2330678"/>
            <a:ext cx="9258300" cy="1036499"/>
          </a:xfrm>
          <a:prstGeom prst="rect">
            <a:avLst/>
          </a:prstGeom>
        </p:spPr>
      </p:pic>
      <p:pic>
        <p:nvPicPr>
          <p:cNvPr id="2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C85ACF66-EE14-C930-A610-CD160248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3" y="41195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24AABF-5AA0-FAD7-3498-CE27E7A35183}"/>
              </a:ext>
            </a:extLst>
          </p:cNvPr>
          <p:cNvSpPr txBox="1"/>
          <p:nvPr/>
        </p:nvSpPr>
        <p:spPr>
          <a:xfrm>
            <a:off x="10401299" y="42016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41646E-0A04-607B-50CC-C135861850AB}"/>
              </a:ext>
            </a:extLst>
          </p:cNvPr>
          <p:cNvSpPr/>
          <p:nvPr/>
        </p:nvSpPr>
        <p:spPr>
          <a:xfrm>
            <a:off x="1447799" y="40386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7F750-5C4D-B3F2-FAC3-D5DB1B23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F36EE604-9452-E0FF-94E5-43B3D56C773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On-</a:t>
            </a:r>
            <a:r>
              <a:rPr lang="fr-FR" sz="4300" kern="0" dirty="0" err="1"/>
              <a:t>policy</a:t>
            </a:r>
            <a:r>
              <a:rPr lang="fr-FR" sz="4300" kern="0" dirty="0"/>
              <a:t> PPO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B8ED1-47E6-FAA5-92FD-142A8BA5A4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EA5DA-BDA2-0401-F6BC-D9C82A0AE6B8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6096000" cy="12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L’objectif devient alors d’optimiser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maximiser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</a:rPr>
                        <m:t>]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̂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EA5DA-BDA2-0401-F6BC-D9C82A0AE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6096000" cy="1223092"/>
              </a:xfrm>
              <a:prstGeom prst="rect">
                <a:avLst/>
              </a:prstGeom>
              <a:blipFill>
                <a:blip r:embed="rId2"/>
                <a:stretch>
                  <a:fillRect l="-800" t="-2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A0107-147D-C201-A825-5DD082D9D2F4}"/>
                  </a:ext>
                </a:extLst>
              </p:cNvPr>
              <p:cNvSpPr txBox="1"/>
              <p:nvPr/>
            </p:nvSpPr>
            <p:spPr>
              <a:xfrm>
                <a:off x="7162800" y="1905000"/>
                <a:ext cx="4876800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GB" dirty="0"/>
                  <a:t> = politique </a:t>
                </a:r>
                <a:r>
                  <a:rPr lang="en-GB" dirty="0" err="1"/>
                  <a:t>comportementale</a:t>
                </a:r>
                <a:r>
                  <a:rPr lang="en-GB" dirty="0"/>
                  <a:t>, checkpoint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= politique </a:t>
                </a:r>
                <a:r>
                  <a:rPr lang="en-GB" dirty="0" err="1"/>
                  <a:t>cible</a:t>
                </a:r>
                <a:r>
                  <a:rPr lang="en-GB" dirty="0"/>
                  <a:t>, à entrainer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A0107-147D-C201-A825-5DD082D9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1905000"/>
                <a:ext cx="4876800" cy="671209"/>
              </a:xfrm>
              <a:prstGeom prst="rect">
                <a:avLst/>
              </a:prstGeom>
              <a:blipFill>
                <a:blip r:embed="rId3"/>
                <a:stretch>
                  <a:fillRect t="-5455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C5D95602-7C10-EE65-1A34-E217AA3E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18620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E9672-ACC7-72C9-42BE-3ADB1EC1DE16}"/>
                  </a:ext>
                </a:extLst>
              </p:cNvPr>
              <p:cNvSpPr txBox="1"/>
              <p:nvPr/>
            </p:nvSpPr>
            <p:spPr>
              <a:xfrm>
                <a:off x="1319860" y="3162228"/>
                <a:ext cx="35835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Haute variance surtout si les deux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d>
                      <m:dPr>
                        <m:endChr m:val="|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s’éloignent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E9672-ACC7-72C9-42BE-3ADB1EC1D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860" y="3162228"/>
                <a:ext cx="3583589" cy="923330"/>
              </a:xfrm>
              <a:prstGeom prst="rect">
                <a:avLst/>
              </a:prstGeom>
              <a:blipFill>
                <a:blip r:embed="rId5"/>
                <a:stretch>
                  <a:fillRect l="-153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F81931B-E211-664C-8645-D2FB10ED5C95}"/>
                  </a:ext>
                </a:extLst>
              </p:cNvPr>
              <p:cNvSpPr/>
              <p:nvPr/>
            </p:nvSpPr>
            <p:spPr>
              <a:xfrm>
                <a:off x="5638800" y="3276194"/>
                <a:ext cx="5632724" cy="990600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- Récolte des transitions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dans un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F81931B-E211-664C-8645-D2FB10ED5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276194"/>
                <a:ext cx="5632724" cy="9906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6D25B6-89D8-ACFD-4E21-7E648576159B}"/>
                  </a:ext>
                </a:extLst>
              </p:cNvPr>
              <p:cNvSpPr/>
              <p:nvPr/>
            </p:nvSpPr>
            <p:spPr>
              <a:xfrm>
                <a:off x="6679096" y="5105400"/>
                <a:ext cx="3607904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-      </a:t>
                </a:r>
                <a:r>
                  <a:rPr lang="fr-FR" b="0" dirty="0"/>
                  <a:t>Initialisation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fr-FR" b="0" dirty="0"/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 algn="ctr">
                  <a:buFontTx/>
                  <a:buChar char="-"/>
                </a:pPr>
                <a:r>
                  <a:rPr lang="fr-FR" dirty="0"/>
                  <a:t>Entrainement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fr-FR" b="0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b="0" dirty="0"/>
              </a:p>
              <a:p>
                <a:pPr marL="285750" indent="-285750" algn="ctr">
                  <a:buFontTx/>
                  <a:buChar char="-"/>
                </a:pPr>
                <a:r>
                  <a:rPr lang="fr-FR" dirty="0"/>
                  <a:t>Checkpoint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6D25B6-89D8-ACFD-4E21-7E6485761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96" y="5105400"/>
                <a:ext cx="3607904" cy="914400"/>
              </a:xfrm>
              <a:prstGeom prst="roundRect">
                <a:avLst/>
              </a:prstGeom>
              <a:blipFill>
                <a:blip r:embed="rId7"/>
                <a:stretch>
                  <a:fillRect t="-4000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96CAE0E-369C-6333-346F-8DAB47C385F6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10287000" y="3771494"/>
            <a:ext cx="984524" cy="1791106"/>
          </a:xfrm>
          <a:prstGeom prst="curvedConnector3">
            <a:avLst>
              <a:gd name="adj1" fmla="val -474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AC6B742-A394-D52B-EA99-12A912BEC3B2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5638800" y="3771494"/>
            <a:ext cx="1040296" cy="1791106"/>
          </a:xfrm>
          <a:prstGeom prst="curvedConnector3">
            <a:avLst>
              <a:gd name="adj1" fmla="val 16082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3AE74-9A43-16FB-066D-B4E179F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161F6CDA-1726-75AF-60FC-D5BAEB2C3DB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à Trust Region : PPO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E76A25-FF83-5B27-BACD-54BBFDF7CE1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8BD0E-F64C-2E30-A02E-091515F280E9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11201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Les gradients off-</a:t>
                </a:r>
                <a:r>
                  <a:rPr lang="fr-FR" dirty="0" err="1">
                    <a:solidFill>
                      <a:srgbClr val="FF0000"/>
                    </a:solidFill>
                  </a:rPr>
                  <a:t>policy</a:t>
                </a:r>
                <a:r>
                  <a:rPr lang="fr-FR" dirty="0">
                    <a:solidFill>
                      <a:srgbClr val="FF0000"/>
                    </a:solidFill>
                  </a:rPr>
                  <a:t> rendent le training instable. </a:t>
                </a:r>
              </a:p>
              <a:p>
                <a:r>
                  <a:rPr lang="fr-FR" dirty="0"/>
                  <a:t>Solution : contraindre le gradient à seulement changer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/>
                  <a:t> dans une région de confiance.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8BD0E-F64C-2E30-A02E-091515F28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11201400" cy="923330"/>
              </a:xfrm>
              <a:prstGeom prst="rect">
                <a:avLst/>
              </a:prstGeom>
              <a:blipFill>
                <a:blip r:embed="rId2"/>
                <a:stretch>
                  <a:fillRect l="-435" t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B996C-0091-5510-FC20-F9E2A7DBDCC2}"/>
                  </a:ext>
                </a:extLst>
              </p:cNvPr>
              <p:cNvSpPr txBox="1"/>
              <p:nvPr/>
            </p:nvSpPr>
            <p:spPr>
              <a:xfrm>
                <a:off x="-533400" y="2819400"/>
                <a:ext cx="6096000" cy="12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B996C-0091-5510-FC20-F9E2A7DBD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2819400"/>
                <a:ext cx="6096000" cy="1223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251754-25CF-43F6-51DF-698A759B032C}"/>
              </a:ext>
            </a:extLst>
          </p:cNvPr>
          <p:cNvSpPr txBox="1"/>
          <p:nvPr/>
        </p:nvSpPr>
        <p:spPr>
          <a:xfrm>
            <a:off x="4283765" y="2815508"/>
            <a:ext cx="381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TRPO</a:t>
            </a:r>
          </a:p>
          <a:p>
            <a:pPr algn="ctr"/>
            <a:r>
              <a:rPr lang="fr-FR" dirty="0">
                <a:solidFill>
                  <a:srgbClr val="00B0F0"/>
                </a:solidFill>
              </a:rPr>
              <a:t>Trust Region Policy </a:t>
            </a:r>
            <a:r>
              <a:rPr lang="fr-FR" dirty="0" err="1">
                <a:solidFill>
                  <a:srgbClr val="00B0F0"/>
                </a:solidFill>
              </a:rPr>
              <a:t>Optimization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D8E70-4D12-4EC5-34F7-0B57E2C2990B}"/>
              </a:ext>
            </a:extLst>
          </p:cNvPr>
          <p:cNvSpPr txBox="1"/>
          <p:nvPr/>
        </p:nvSpPr>
        <p:spPr>
          <a:xfrm>
            <a:off x="8153400" y="2427818"/>
            <a:ext cx="350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problème d’optimisation sous contrainte est résolu par des méthodes d’optimisation mathématiques de 2</a:t>
            </a:r>
            <a:r>
              <a:rPr lang="fr-FR" baseline="30000" dirty="0"/>
              <a:t>nd</a:t>
            </a:r>
            <a:r>
              <a:rPr lang="fr-FR" dirty="0"/>
              <a:t> ordre.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286427-77B0-D404-6598-B7C688A5D280}"/>
                  </a:ext>
                </a:extLst>
              </p:cNvPr>
              <p:cNvSpPr txBox="1"/>
              <p:nvPr/>
            </p:nvSpPr>
            <p:spPr>
              <a:xfrm>
                <a:off x="228600" y="5105400"/>
                <a:ext cx="6364356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clip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286427-77B0-D404-6598-B7C688A5D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05400"/>
                <a:ext cx="6364356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60588BC-AB49-F9D2-2EB1-E99B364D6EC7}"/>
              </a:ext>
            </a:extLst>
          </p:cNvPr>
          <p:cNvSpPr txBox="1"/>
          <p:nvPr/>
        </p:nvSpPr>
        <p:spPr>
          <a:xfrm>
            <a:off x="-19878" y="5868483"/>
            <a:ext cx="636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PPO (clip version)</a:t>
            </a:r>
          </a:p>
          <a:p>
            <a:pPr algn="ctr"/>
            <a:r>
              <a:rPr lang="fr-FR" dirty="0">
                <a:solidFill>
                  <a:srgbClr val="00B0F0"/>
                </a:solidFill>
              </a:rPr>
              <a:t>Proximal Policy </a:t>
            </a:r>
            <a:r>
              <a:rPr lang="fr-FR" dirty="0" err="1">
                <a:solidFill>
                  <a:srgbClr val="00B0F0"/>
                </a:solidFill>
              </a:rPr>
              <a:t>Optimization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AEEA63-61B1-3588-E6E9-B1456FEB6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681714"/>
            <a:ext cx="6534709" cy="1006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CC3A1-E694-E39E-7413-CA3CF0D5F864}"/>
                  </a:ext>
                </a:extLst>
              </p:cNvPr>
              <p:cNvSpPr txBox="1"/>
              <p:nvPr/>
            </p:nvSpPr>
            <p:spPr>
              <a:xfrm>
                <a:off x="6477000" y="5105400"/>
                <a:ext cx="5665305" cy="1337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Il faut rajouter à cet objectif: </a:t>
                </a:r>
              </a:p>
              <a:p>
                <a:r>
                  <a:rPr lang="fr-FR" dirty="0"/>
                  <a:t>1)  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sup>
                            </m:sSubSup>
                          </m:e>
                        </m:acc>
                        <m:d>
                          <m:d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pour entrainer le critic </a:t>
                </a:r>
              </a:p>
              <a:p>
                <a:r>
                  <a:rPr lang="fr-FR" b="0" dirty="0"/>
                  <a:t>2) 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)=−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dirty="0"/>
                  <a:t> le bonus     	</a:t>
                </a:r>
                <a:r>
                  <a:rPr lang="en-GB" dirty="0" err="1"/>
                  <a:t>d’entropie</a:t>
                </a:r>
                <a:r>
                  <a:rPr lang="en-GB" dirty="0"/>
                  <a:t> pour </a:t>
                </a:r>
                <a:r>
                  <a:rPr lang="en-GB" dirty="0" err="1"/>
                  <a:t>favoriser</a:t>
                </a:r>
                <a:r>
                  <a:rPr lang="en-GB" dirty="0"/>
                  <a:t> </a:t>
                </a:r>
                <a:r>
                  <a:rPr lang="en-GB" dirty="0" err="1"/>
                  <a:t>l’exploration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CC3A1-E694-E39E-7413-CA3CF0D5F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105400"/>
                <a:ext cx="5665305" cy="1337867"/>
              </a:xfrm>
              <a:prstGeom prst="rect">
                <a:avLst/>
              </a:prstGeom>
              <a:blipFill>
                <a:blip r:embed="rId6"/>
                <a:stretch>
                  <a:fillRect l="-969" t="-2740" r="-2045" b="-301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9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7" grpId="0"/>
      <p:bldP spid="19" grpId="0"/>
      <p:bldP spid="21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A31A3-4128-3752-A339-9602651F0B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75</a:t>
            </a:fld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B67EC10-B99D-B88A-70DD-56B141B4496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à Trust Region : GRPO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011AE-6185-97F4-E031-1DD0B132BA9C}"/>
                  </a:ext>
                </a:extLst>
              </p:cNvPr>
              <p:cNvSpPr txBox="1"/>
              <p:nvPr/>
            </p:nvSpPr>
            <p:spPr>
              <a:xfrm>
                <a:off x="304800" y="3127897"/>
                <a:ext cx="7696200" cy="1983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00B0F0"/>
                    </a:solidFill>
                  </a:rPr>
                  <a:t>GRPO</a:t>
                </a:r>
                <a:r>
                  <a:rPr lang="en-GB" dirty="0"/>
                  <a:t> : Group Relative Policy Optimization</a:t>
                </a:r>
              </a:p>
              <a:p>
                <a:endParaRPr lang="en-GB" dirty="0"/>
              </a:p>
              <a:p>
                <a:r>
                  <a:rPr lang="en-GB" dirty="0"/>
                  <a:t>1) </a:t>
                </a:r>
                <a:r>
                  <a:rPr lang="en-GB" dirty="0" err="1"/>
                  <a:t>Réaliser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episode en </a:t>
                </a:r>
                <a:r>
                  <a:rPr lang="en-GB" dirty="0" err="1"/>
                  <a:t>parallèle</a:t>
                </a:r>
                <a:r>
                  <a:rPr lang="en-GB" dirty="0"/>
                  <a:t>, </a:t>
                </a:r>
                <a:r>
                  <a:rPr lang="en-GB" dirty="0" err="1"/>
                  <a:t>obtenant</a:t>
                </a:r>
                <a:r>
                  <a:rPr lang="en-GB" dirty="0"/>
                  <a:t> des reward finales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2) </a:t>
                </a:r>
                <a:r>
                  <a:rPr lang="en-GB" dirty="0" err="1"/>
                  <a:t>Remplacer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dirty="0"/>
                  <a:t> par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3) Entrainer </a:t>
                </a:r>
                <a:r>
                  <a:rPr lang="en-GB" dirty="0" err="1"/>
                  <a:t>classiquement</a:t>
                </a:r>
                <a:r>
                  <a:rPr lang="en-GB" dirty="0"/>
                  <a:t> </a:t>
                </a:r>
                <a:r>
                  <a:rPr lang="en-GB" dirty="0" err="1"/>
                  <a:t>comme</a:t>
                </a:r>
                <a:r>
                  <a:rPr lang="en-GB" dirty="0"/>
                  <a:t> PPO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011AE-6185-97F4-E031-1DD0B132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127897"/>
                <a:ext cx="7696200" cy="1983813"/>
              </a:xfrm>
              <a:prstGeom prst="rect">
                <a:avLst/>
              </a:prstGeom>
              <a:blipFill>
                <a:blip r:embed="rId2"/>
                <a:stretch>
                  <a:fillRect l="-633" t="-15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D498E1-AF0D-C93B-02AE-AE1CCE843AD2}"/>
              </a:ext>
            </a:extLst>
          </p:cNvPr>
          <p:cNvSpPr txBox="1"/>
          <p:nvPr/>
        </p:nvSpPr>
        <p:spPr>
          <a:xfrm>
            <a:off x="573156" y="5177611"/>
            <a:ext cx="10171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Peut </a:t>
            </a:r>
            <a:r>
              <a:rPr lang="en-GB" dirty="0" err="1"/>
              <a:t>s’appliquer</a:t>
            </a:r>
            <a:r>
              <a:rPr lang="en-GB" dirty="0"/>
              <a:t> 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la reward </a:t>
            </a:r>
            <a:r>
              <a:rPr lang="en-GB" dirty="0" err="1"/>
              <a:t>est</a:t>
            </a:r>
            <a:r>
              <a:rPr lang="en-GB" dirty="0"/>
              <a:t> sparse, donnée à la fin de </a:t>
            </a:r>
            <a:r>
              <a:rPr lang="en-GB" dirty="0" err="1"/>
              <a:t>l’episode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</a:t>
            </a:r>
            <a:r>
              <a:rPr lang="en-GB" dirty="0" err="1"/>
              <a:t>l’episode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peu </a:t>
            </a:r>
            <a:r>
              <a:rPr lang="en-GB" dirty="0" err="1"/>
              <a:t>couteux</a:t>
            </a:r>
            <a:r>
              <a:rPr lang="en-GB" dirty="0"/>
              <a:t> à </a:t>
            </a:r>
            <a:r>
              <a:rPr lang="en-GB" dirty="0" err="1"/>
              <a:t>réaliser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la longueur de </a:t>
            </a:r>
            <a:r>
              <a:rPr lang="en-GB" dirty="0" err="1"/>
              <a:t>l’episode</a:t>
            </a:r>
            <a:r>
              <a:rPr lang="en-GB" dirty="0"/>
              <a:t> </a:t>
            </a:r>
            <a:r>
              <a:rPr lang="en-GB" dirty="0" err="1"/>
              <a:t>importe</a:t>
            </a:r>
            <a:r>
              <a:rPr lang="en-GB" dirty="0"/>
              <a:t> peu</a:t>
            </a:r>
          </a:p>
          <a:p>
            <a:r>
              <a:rPr lang="en-GB" dirty="0"/>
              <a:t>Donc </a:t>
            </a:r>
            <a:r>
              <a:rPr lang="en-GB" dirty="0" err="1"/>
              <a:t>totalement</a:t>
            </a:r>
            <a:r>
              <a:rPr lang="en-GB" dirty="0"/>
              <a:t> </a:t>
            </a:r>
            <a:r>
              <a:rPr lang="en-GB" dirty="0" err="1"/>
              <a:t>adapté</a:t>
            </a:r>
            <a:r>
              <a:rPr lang="en-GB" dirty="0"/>
              <a:t> au RL pour les LLMs : </a:t>
            </a:r>
            <a:r>
              <a:rPr lang="en-GB" dirty="0" err="1"/>
              <a:t>utilisé</a:t>
            </a:r>
            <a:r>
              <a:rPr lang="en-GB" dirty="0"/>
              <a:t> pour entrainer DeepSeek-R1.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1B0A75-3B23-3F78-20F3-2A647A8C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42" y="3429000"/>
            <a:ext cx="3972479" cy="1114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9AA50-3543-515A-A11F-F7FA3AA51E42}"/>
                  </a:ext>
                </a:extLst>
              </p:cNvPr>
              <p:cNvSpPr txBox="1"/>
              <p:nvPr/>
            </p:nvSpPr>
            <p:spPr>
              <a:xfrm>
                <a:off x="569843" y="2029314"/>
                <a:ext cx="8408504" cy="655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Training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couteux et instable : besoin de remplacer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 par quelque chose ne demandant pas </a:t>
                </a:r>
                <a:r>
                  <a:rPr lang="en-GB" dirty="0" err="1"/>
                  <a:t>l’apprentissage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9AA50-3543-515A-A11F-F7FA3AA51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43" y="2029314"/>
                <a:ext cx="8408504" cy="655757"/>
              </a:xfrm>
              <a:prstGeom prst="rect">
                <a:avLst/>
              </a:prstGeom>
              <a:blipFill>
                <a:blip r:embed="rId4"/>
                <a:stretch>
                  <a:fillRect l="-580" t="-4673" b="-149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85245-EC50-D75B-341B-73B0A7901137}"/>
                  </a:ext>
                </a:extLst>
              </p:cNvPr>
              <p:cNvSpPr txBox="1"/>
              <p:nvPr/>
            </p:nvSpPr>
            <p:spPr>
              <a:xfrm>
                <a:off x="304800" y="1287825"/>
                <a:ext cx="6364356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clip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85245-EC50-D75B-341B-73B0A7901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87825"/>
                <a:ext cx="6364356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E38CA4-E6B2-7F3F-DA6B-A906C4158873}"/>
              </a:ext>
            </a:extLst>
          </p:cNvPr>
          <p:cNvSpPr txBox="1"/>
          <p:nvPr/>
        </p:nvSpPr>
        <p:spPr>
          <a:xfrm>
            <a:off x="3962400" y="14164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PPO</a:t>
            </a:r>
          </a:p>
        </p:txBody>
      </p:sp>
    </p:spTree>
    <p:extLst>
      <p:ext uri="{BB962C8B-B14F-4D97-AF65-F5344CB8AC3E}">
        <p14:creationId xmlns:p14="http://schemas.microsoft.com/office/powerpoint/2010/main" val="614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03A3-7348-F71B-504B-2716762E43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76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25EEF8E-F12E-84BF-1491-42EBF810CBEB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7848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Modèles Stochastiques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B99DD-DDB8-D076-EEFF-4A830CEEB0C8}"/>
                  </a:ext>
                </a:extLst>
              </p:cNvPr>
              <p:cNvSpPr txBox="1"/>
              <p:nvPr/>
            </p:nvSpPr>
            <p:spPr>
              <a:xfrm>
                <a:off x="609600" y="1210788"/>
                <a:ext cx="10896600" cy="5571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Et si </a:t>
                </a:r>
                <a:r>
                  <a:rPr lang="en-GB" dirty="0" err="1"/>
                  <a:t>l’espace</a:t>
                </a:r>
                <a:r>
                  <a:rPr lang="en-GB" dirty="0"/>
                  <a:t> </a:t>
                </a:r>
                <a:r>
                  <a:rPr lang="en-GB" dirty="0" err="1"/>
                  <a:t>d’action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continu</a:t>
                </a:r>
                <a:r>
                  <a:rPr lang="en-GB" dirty="0"/>
                  <a:t> ? Comment </a:t>
                </a:r>
                <a:r>
                  <a:rPr lang="en-GB" dirty="0" err="1"/>
                  <a:t>modéliser</a:t>
                </a:r>
                <a:r>
                  <a:rPr lang="en-GB" dirty="0"/>
                  <a:t> en </a:t>
                </a:r>
                <a:r>
                  <a:rPr lang="en-GB" dirty="0" err="1"/>
                  <a:t>définissant</a:t>
                </a:r>
                <a:r>
                  <a:rPr lang="en-GB" dirty="0"/>
                  <a:t> 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 ?</a:t>
                </a:r>
              </a:p>
              <a:p>
                <a:endParaRPr lang="en-GB" dirty="0"/>
              </a:p>
              <a:p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/>
                  <a:t>stochastique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  ou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 err="1"/>
                  <a:t>Reparamétrisation</a:t>
                </a:r>
                <a:r>
                  <a:rPr lang="en-GB" dirty="0"/>
                  <a:t> (</a:t>
                </a:r>
                <a:r>
                  <a:rPr lang="en-GB" dirty="0" err="1"/>
                  <a:t>ici</a:t>
                </a:r>
                <a:r>
                  <a:rPr lang="en-GB" dirty="0"/>
                  <a:t> sous </a:t>
                </a:r>
                <a:r>
                  <a:rPr lang="en-GB" dirty="0" err="1"/>
                  <a:t>modélisation</a:t>
                </a:r>
                <a:r>
                  <a:rPr lang="en-GB" dirty="0"/>
                  <a:t> </a:t>
                </a:r>
                <a:r>
                  <a:rPr lang="en-GB" dirty="0" err="1"/>
                  <a:t>gaussienne</a:t>
                </a:r>
                <a:r>
                  <a:rPr lang="en-GB" dirty="0"/>
                  <a:t>) :</a:t>
                </a:r>
              </a:p>
              <a:p>
                <a:br>
                  <a:rPr lang="en-GB" dirty="0"/>
                </a:b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model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On a </a:t>
                </a:r>
                <a:r>
                  <a:rPr lang="en-GB" dirty="0" err="1"/>
                  <a:t>alors</a:t>
                </a:r>
                <a:r>
                  <a:rPr lang="en-GB" dirty="0"/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Le gradient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alors</a:t>
                </a:r>
                <a:r>
                  <a:rPr lang="en-GB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Usage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Exploration pour le Policy Based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 err="1"/>
                  <a:t>Modéliser</a:t>
                </a:r>
                <a:r>
                  <a:rPr lang="en-GB" dirty="0"/>
                  <a:t> </a:t>
                </a:r>
                <a:r>
                  <a:rPr lang="en-GB" dirty="0" err="1"/>
                  <a:t>l’aléatoire</a:t>
                </a:r>
                <a:r>
                  <a:rPr lang="en-GB" dirty="0"/>
                  <a:t> (</a:t>
                </a:r>
                <a:r>
                  <a:rPr lang="en-GB" dirty="0" err="1"/>
                  <a:t>s’il</a:t>
                </a:r>
                <a:r>
                  <a:rPr lang="en-GB" dirty="0"/>
                  <a:t> on </a:t>
                </a:r>
                <a:r>
                  <a:rPr lang="en-GB" dirty="0" err="1"/>
                  <a:t>souhaite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politique </a:t>
                </a:r>
                <a:r>
                  <a:rPr lang="en-GB" dirty="0" err="1"/>
                  <a:t>aléatoire</a:t>
                </a:r>
                <a:r>
                  <a:rPr lang="en-GB" dirty="0"/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 err="1"/>
                  <a:t>Modéliser</a:t>
                </a:r>
                <a:r>
                  <a:rPr lang="en-GB" dirty="0"/>
                  <a:t> </a:t>
                </a:r>
                <a:r>
                  <a:rPr lang="en-GB" dirty="0" err="1"/>
                  <a:t>l’aléatoire</a:t>
                </a:r>
                <a:r>
                  <a:rPr lang="en-GB" dirty="0"/>
                  <a:t> (pour un </a:t>
                </a:r>
                <a:r>
                  <a:rPr lang="en-GB" dirty="0" err="1"/>
                  <a:t>autre</a:t>
                </a:r>
                <a:r>
                  <a:rPr lang="en-GB" dirty="0"/>
                  <a:t> usage </a:t>
                </a:r>
                <a:r>
                  <a:rPr lang="en-GB" dirty="0" err="1"/>
                  <a:t>qu’entrainer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politique)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B99DD-DDB8-D076-EEFF-4A830CEE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0788"/>
                <a:ext cx="10896600" cy="5571012"/>
              </a:xfrm>
              <a:prstGeom prst="rect">
                <a:avLst/>
              </a:prstGeom>
              <a:blipFill>
                <a:blip r:embed="rId2"/>
                <a:stretch>
                  <a:fillRect l="-447" t="-656" b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3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A0AB-C5F1-378F-FC98-9B006F22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BD36E85-2A4B-F2FA-2F72-761BB84AEBD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E9B8F78C-F512-85FC-93AB-F29C990D037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CB8165D7-D275-50F3-3B0C-1203D6CB0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98064" y="1219200"/>
            <a:ext cx="7717736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#1 : Exploiter le modèle : </a:t>
            </a:r>
            <a:r>
              <a:rPr lang="fr-FR" spc="-20" dirty="0" err="1"/>
              <a:t>Tree</a:t>
            </a:r>
            <a:r>
              <a:rPr lang="fr-FR" spc="-20" dirty="0"/>
              <a:t> </a:t>
            </a:r>
            <a:r>
              <a:rPr lang="fr-FR" spc="-20" dirty="0" err="1"/>
              <a:t>Search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C3A33-2870-2574-9338-0DC2EE9830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0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C64B5-BF8B-A1DE-B7BF-615D33D07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BBD1-1271-8D6B-68BB-F03462B063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12670" y="654223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t>78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DE2266-458B-2CAE-59A0-52D58EAE36A1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554482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39975-EFC0-8E86-1ED6-CB3CF397C2DE}"/>
                  </a:ext>
                </a:extLst>
              </p:cNvPr>
              <p:cNvSpPr txBox="1"/>
              <p:nvPr/>
            </p:nvSpPr>
            <p:spPr>
              <a:xfrm>
                <a:off x="321069" y="1537865"/>
                <a:ext cx="467102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Ici on </a:t>
                </a:r>
                <a:r>
                  <a:rPr lang="en-GB" dirty="0" err="1"/>
                  <a:t>connaît</a:t>
                </a:r>
                <a:r>
                  <a:rPr lang="en-GB" dirty="0"/>
                  <a:t> le </a:t>
                </a:r>
                <a:r>
                  <a:rPr lang="en-GB" dirty="0" err="1"/>
                  <a:t>modèle</a:t>
                </a:r>
                <a:r>
                  <a:rPr lang="en-GB" dirty="0"/>
                  <a:t> ou on a </a:t>
                </a:r>
                <a:r>
                  <a:rPr lang="en-GB" dirty="0" err="1"/>
                  <a:t>une</a:t>
                </a:r>
                <a:r>
                  <a:rPr lang="en-GB" dirty="0"/>
                  <a:t> version approximative apprise. On </a:t>
                </a:r>
                <a:r>
                  <a:rPr lang="en-GB" dirty="0" err="1"/>
                  <a:t>va</a:t>
                </a:r>
                <a:r>
                  <a:rPr lang="en-GB" dirty="0"/>
                  <a:t> </a:t>
                </a:r>
                <a:r>
                  <a:rPr lang="en-GB" dirty="0" err="1"/>
                  <a:t>réaliser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simulations dans le jeu </a:t>
                </a:r>
                <a:r>
                  <a:rPr lang="en-GB" dirty="0" err="1"/>
                  <a:t>avant</a:t>
                </a:r>
                <a:r>
                  <a:rPr lang="en-GB" dirty="0"/>
                  <a:t> </a:t>
                </a:r>
                <a:r>
                  <a:rPr lang="en-GB" dirty="0" err="1"/>
                  <a:t>chaque</a:t>
                </a:r>
                <a:r>
                  <a:rPr lang="en-GB" dirty="0"/>
                  <a:t> action.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39975-EFC0-8E86-1ED6-CB3CF397C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9" y="1537865"/>
                <a:ext cx="4671029" cy="923330"/>
              </a:xfrm>
              <a:prstGeom prst="rect">
                <a:avLst/>
              </a:prstGeom>
              <a:blipFill>
                <a:blip r:embed="rId2"/>
                <a:stretch>
                  <a:fillRect l="-1175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89FC66E-529B-CBF2-B955-18F7CD6AE14E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89FC66E-529B-CBF2-B955-18F7CD6AE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2D4F6D-B713-DA5D-55F2-4E0F029C07D6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2D4F6D-B713-DA5D-55F2-4E0F029C0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C3CA9B-7AC4-2EEF-5641-F7DBC6354262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C3CA9B-7AC4-2EEF-5641-F7DBC6354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EB93E2-D46B-CFAC-A8D5-EF432B8364A7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EB93E2-D46B-CFAC-A8D5-EF432B836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9C94B8F-7BBB-8A5A-2F4B-B5F6C265B507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9C94B8F-7BBB-8A5A-2F4B-B5F6C265B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42FAE0-F2DA-4DE5-E232-C8F353B74A1F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42FAE0-F2DA-4DE5-E232-C8F353B74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10A652-1CAE-DB5B-2BC4-25E42185474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26BD7D-3C13-66DA-C2D6-22AD7BC93C75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3CA3D1-1E20-3C5F-5F58-38796F2AD62D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3CA3D1-1E20-3C5F-5F58-38796F2A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9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80A4DB-CB5E-68C2-B2D6-F50AE5754510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581603-96C6-87B4-08FF-4CAB13BBBF01}"/>
              </a:ext>
            </a:extLst>
          </p:cNvPr>
          <p:cNvCxnSpPr>
            <a:cxnSpLocks/>
            <a:stCxn id="9" idx="4"/>
            <a:endCxn id="21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3B6E1D-7463-E979-F816-C506D5DA9AA9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E08F3A-065C-7183-4F5E-81EB9F5E9C18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ADB90B-A51F-1403-DB15-045EEAE292C9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80F35B-305A-ECF7-AA65-DE0AE61D8DB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B689365-63BD-DC76-7FAE-BDC9946D30F9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B689365-63BD-DC76-7FAE-BDC9946D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D62738-AFA3-0086-8B58-680EEC312301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D3A0CA-6D6D-246D-FC60-3973E37497AA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9C4572-A054-6A27-C358-7275BBC5A9DD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ADA109-EAD1-473D-E38A-43B3C2EE9680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ADA109-EAD1-473D-E38A-43B3C2EE9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A26F9C1-2F95-F49D-54BF-275C44B03D61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A26F9C1-2F95-F49D-54BF-275C44B03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BBE620-2B3F-6BC4-4D74-1A238C3B99D3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2C8C4E-55FA-2651-2670-E7A18F9F8613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E6BB41-F076-B2BC-C4D5-26CF84F1CFE9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E6BB41-F076-B2BC-C4D5-26CF84F1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3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17CC94-1F41-9069-003F-17B0C47C2A8C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AEC15B-3355-07B4-2250-2B78DBE354DA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94C61B-948C-3530-8DB1-BF2611EC1C47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ABC72D-F300-743F-CC1F-9FD1ED889141}"/>
                  </a:ext>
                </a:extLst>
              </p:cNvPr>
              <p:cNvSpPr txBox="1"/>
              <p:nvPr/>
            </p:nvSpPr>
            <p:spPr>
              <a:xfrm>
                <a:off x="230166" y="4727712"/>
                <a:ext cx="5435463" cy="2054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4) </a:t>
                </a:r>
                <a:r>
                  <a:rPr lang="fr-FR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Backpropagation</a:t>
                </a:r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dirty="0"/>
                  <a:t>On remonte la récompense simulée pour mettre à jour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endParaRPr lang="fr-FR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ABC72D-F300-743F-CC1F-9FD1ED889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66" y="4727712"/>
                <a:ext cx="5435463" cy="2054088"/>
              </a:xfrm>
              <a:prstGeom prst="rect">
                <a:avLst/>
              </a:prstGeom>
              <a:blipFill>
                <a:blip r:embed="rId14"/>
                <a:stretch>
                  <a:fillRect l="-1010" t="-2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F96017-AAAB-F353-A5B2-F29BAEB91C86}"/>
                  </a:ext>
                </a:extLst>
              </p:cNvPr>
              <p:cNvSpPr txBox="1"/>
              <p:nvPr/>
            </p:nvSpPr>
            <p:spPr>
              <a:xfrm>
                <a:off x="330277" y="2857340"/>
                <a:ext cx="409196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On maintient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le </a:t>
                </a:r>
                <a:r>
                  <a:rPr lang="en-GB" dirty="0" err="1"/>
                  <a:t>nombre</a:t>
                </a:r>
                <a:r>
                  <a:rPr lang="en-GB" dirty="0"/>
                  <a:t> d’états/actions </a:t>
                </a:r>
                <a:r>
                  <a:rPr lang="en-GB" dirty="0" err="1"/>
                  <a:t>rencontrés</a:t>
                </a:r>
                <a:r>
                  <a:rPr lang="en-GB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/>
                  <a:t> un </a:t>
                </a:r>
                <a:r>
                  <a:rPr lang="en-GB" dirty="0" err="1"/>
                  <a:t>estimateur</a:t>
                </a:r>
                <a:r>
                  <a:rPr lang="en-GB" dirty="0"/>
                  <a:t> de la </a:t>
                </a:r>
                <a:r>
                  <a:rPr lang="en-GB" dirty="0" err="1"/>
                  <a:t>valeur</a:t>
                </a:r>
                <a:r>
                  <a:rPr lang="en-GB" dirty="0"/>
                  <a:t> de </a:t>
                </a:r>
                <a:r>
                  <a:rPr lang="en-GB" dirty="0" err="1"/>
                  <a:t>chaque</a:t>
                </a:r>
                <a:r>
                  <a:rPr lang="en-GB" dirty="0"/>
                  <a:t> (état, action)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F96017-AAAB-F353-A5B2-F29BAEB9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7" y="2857340"/>
                <a:ext cx="4091963" cy="923330"/>
              </a:xfrm>
              <a:prstGeom prst="rect">
                <a:avLst/>
              </a:prstGeom>
              <a:blipFill>
                <a:blip r:embed="rId15"/>
                <a:stretch>
                  <a:fillRect l="-1192" t="-3974" r="-1937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35" grpId="0"/>
      <p:bldP spid="4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5B8BA-68C2-0B2C-C1FB-47ADFE2E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4F375-B299-79F1-8049-BEF04DDDDA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79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99E438B-4205-A205-12E7-4D4544D7161C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8763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– Sélection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D7ACFDF-F7AB-443F-AEEE-9DC6E14B52B6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D7ACFDF-F7AB-443F-AEEE-9DC6E14B5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F4C426-5F94-5F4B-E743-60272E1F140C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F4C426-5F94-5F4B-E743-60272E1F1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10FCBB-359A-9502-AD2C-86E6603B1373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10FCBB-359A-9502-AD2C-86E6603B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7FB7E01-7989-B05E-FB21-8BBEB228307C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7FB7E01-7989-B05E-FB21-8BBEB2283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236D94D-80A8-9127-34A7-E66E42E3772C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236D94D-80A8-9127-34A7-E66E42E37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E6F5DE5-E237-500A-1CF1-61ECD5221DA1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E6F5DE5-E237-500A-1CF1-61ECD5221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0EC2BB-B5C7-9F18-1AA9-7FC5ED97CB0E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CCF212-D41F-6972-7E9F-6EA9F023D042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B4BF5F-F033-375A-4F8A-0B94646AF9D4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B4BF5F-F033-375A-4F8A-0B94646AF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207467-B91F-595A-4A9C-42D793249A59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E87371-DA60-A9F5-CABA-3D4CB7E6C4E4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695487-BB55-F8E4-A224-AD988621694A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857BF-38C0-D3E3-086C-DD13A46DAE14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5074C-199A-9AEF-B572-2AA142D1F2C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69F7DA-49D3-09DE-0ADC-6B59FB22C93F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D618EA3-5DEA-24D4-D90C-B9C99501B3A3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D618EA3-5DEA-24D4-D90C-B9C99501B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D5A908-FADE-1668-FA1C-8BB2ED14B8CA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5AD749-8149-9D0E-0012-F4A09BBC6650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05DBAE-72C7-D1A2-CECF-756838C0D3CF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EC675C8-740D-4D9B-1DB6-3D621EEAA69C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EC675C8-740D-4D9B-1DB6-3D621EEAA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6AB6058-CC65-6179-8589-C5F0C04CBA27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6AB6058-CC65-6179-8589-C5F0C04CB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92EC56-4CFA-7744-0972-B4719228ABB4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388321-E230-1836-4353-90107BC81B25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3BA26C-414A-D237-A18A-E64931419C32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3BA26C-414A-D237-A18A-E64931419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33A70B-3F3B-FBBC-A22E-74745CD837C0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9D71B6-B6EF-EFBF-392B-347869FF7A8F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C27BFE-E64D-36D3-7737-EB5203AFD7E4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DF8138-8EBC-A435-090C-4F4EC7B244AE}"/>
                  </a:ext>
                </a:extLst>
              </p:cNvPr>
              <p:cNvSpPr txBox="1"/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en-US" dirty="0"/>
              </a:p>
              <a:p>
                <a:r>
                  <a:rPr lang="en-US" dirty="0"/>
                  <a:t>Politique explorative UCT (Upper Confidence Tree)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DF8138-8EBC-A435-090C-4F4EC7B2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blipFill>
                <a:blip r:embed="rId13"/>
                <a:stretch>
                  <a:fillRect l="-1114" t="-2857" r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BF73B-4A17-7962-0640-F08D1D790DC8}"/>
                  </a:ext>
                </a:extLst>
              </p:cNvPr>
              <p:cNvSpPr txBox="1"/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où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dépends de </a:t>
                </a:r>
                <a:r>
                  <a:rPr lang="en-GB" dirty="0" err="1"/>
                  <a:t>l’algorithme</a:t>
                </a:r>
                <a:r>
                  <a:rPr lang="en-GB" dirty="0"/>
                  <a:t> </a:t>
                </a:r>
                <a:r>
                  <a:rPr lang="en-GB" dirty="0" err="1"/>
                  <a:t>d’exploration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BF73B-4A17-7962-0640-F08D1D790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blipFill>
                <a:blip r:embed="rId14"/>
                <a:stretch>
                  <a:fillRect l="-1192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02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transitions et épisodes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Un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(ou une trajectoire):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6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L’env. commence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Il se </a:t>
                </a:r>
                <a:r>
                  <a:rPr lang="en-US" dirty="0" err="1"/>
                  <a:t>termine</a:t>
                </a:r>
                <a:r>
                  <a:rPr lang="en-US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term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7"/>
                <a:stretch>
                  <a:fillRect l="-1218" t="-5455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il existe des environnements </a:t>
            </a:r>
            <a:r>
              <a:rPr lang="fr-FR" dirty="0">
                <a:solidFill>
                  <a:srgbClr val="FF0000"/>
                </a:solidFill>
              </a:rPr>
              <a:t>non terminaux 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331202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Mario : un épisode = un niveau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D6E4EC3-6579-8185-34DA-21967CA839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F9FF-711B-A614-7C2E-D8944441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70DE8-992C-7007-0650-9AC290CF74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80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CED8AC4-8044-DAA6-DD8C-885EF8959259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8763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– Simulation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8EBA7FF-775C-9A34-1F3E-7C892F680987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8EBA7FF-775C-9A34-1F3E-7C892F680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BF1E4A5-A706-3567-619E-CC15057367E3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BF1E4A5-A706-3567-619E-CC1505736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F4D9F5-C184-EE20-3DB3-FE0E90F8C509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F4D9F5-C184-EE20-3DB3-FE0E90F8C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1FEC449-6B53-5046-67E1-5CAED0C35BE9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1FEC449-6B53-5046-67E1-5CAED0C35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ADF30C-ADE5-465E-06A4-15E4CC38E857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ADF30C-ADE5-465E-06A4-15E4CC38E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F62DE47-0897-34E1-FDFE-40E1C85C86C1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F62DE47-0897-34E1-FDFE-40E1C85C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2CC7F8-061E-5A0E-A66C-58963C42907C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A95D14-3D83-EAE8-1E5C-B74B60170855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EDAE6-53F6-653C-00A1-5B4D384AA9C7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EDAE6-53F6-653C-00A1-5B4D384AA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2D241A-B3EC-BF76-8D1B-48B0DDC2D0E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66A9F7-9DD2-E13F-62BF-F65E091D5CBD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19E259-90CC-7212-C74E-7062B9ACE074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4A960-86B4-37AA-A376-246C26D75009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34353-CE6E-FC7A-3C24-FEDB5AABF9FE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27FDD2-9A6D-FDEE-F92C-F076AC0EB7D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06822F-24BB-DF09-E0C7-A9F01E733F7E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06822F-24BB-DF09-E0C7-A9F01E733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92586E-CB5E-D532-C31C-B7BD59A0B868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902011-45A7-DD59-079E-CE719758825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14E48A-1705-D8A5-1985-CB2056133562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CFEBE3A-2E4E-0E83-6044-AC9ED311152A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CFEBE3A-2E4E-0E83-6044-AC9ED3111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E747E01-FCA4-0EFF-C728-9B135C77F402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E747E01-FCA4-0EFF-C728-9B135C77F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EDAE30-5C2F-9F91-313A-1A45E37B181B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6D0E1C-E067-B06E-D845-91B5862DB999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063106-0E33-E31C-B563-04CFD12F8497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063106-0E33-E31C-B563-04CFD12F8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1A8AA4-2B32-B74F-D38A-4F55213D668D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5B01CB-048C-D43E-4EE1-1A0EAE36B6F5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0955E-B8BD-843A-495A-1A3BF4FCBDAD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B0379E-ECB9-1FD1-6760-C3B35561EE07}"/>
                  </a:ext>
                </a:extLst>
              </p:cNvPr>
              <p:cNvSpPr txBox="1"/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en-US" dirty="0"/>
              </a:p>
              <a:p>
                <a:r>
                  <a:rPr lang="en-US" dirty="0"/>
                  <a:t>Politique explorative UCT (Upper Confidence Tree)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B0379E-ECB9-1FD1-6760-C3B35561E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blipFill>
                <a:blip r:embed="rId13"/>
                <a:stretch>
                  <a:fillRect l="-1114" t="-2857" r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6E603D-2D5F-E096-E97A-3D17BB331CD3}"/>
                  </a:ext>
                </a:extLst>
              </p:cNvPr>
              <p:cNvSpPr txBox="1"/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où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dépends de </a:t>
                </a:r>
                <a:r>
                  <a:rPr lang="en-GB" dirty="0" err="1"/>
                  <a:t>l’algorithme</a:t>
                </a:r>
                <a:r>
                  <a:rPr lang="en-GB" dirty="0"/>
                  <a:t> </a:t>
                </a:r>
                <a:r>
                  <a:rPr lang="en-GB" dirty="0" err="1"/>
                  <a:t>d’exploration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6E603D-2D5F-E096-E97A-3D17BB33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blipFill>
                <a:blip r:embed="rId14"/>
                <a:stretch>
                  <a:fillRect l="-1192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1E50304-7C5B-BC1B-ACE1-3A0ED5976E81}"/>
              </a:ext>
            </a:extLst>
          </p:cNvPr>
          <p:cNvSpPr txBox="1"/>
          <p:nvPr/>
        </p:nvSpPr>
        <p:spPr>
          <a:xfrm>
            <a:off x="214810" y="3666964"/>
            <a:ext cx="4971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3) Simulation</a:t>
            </a:r>
          </a:p>
          <a:p>
            <a:r>
              <a:rPr lang="en-US" dirty="0"/>
              <a:t>Politique de simulation fixe </a:t>
            </a:r>
            <a:r>
              <a:rPr lang="en-US" dirty="0" err="1"/>
              <a:t>aléatoire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heuristique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33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CD819-0701-863D-F83C-ACAEDA4A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7A7F2-E1AB-7605-4A1A-F533602F7D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81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63EBBB-94C8-8A5C-D6D8-B7225A59D912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8763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– Choix final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2F75FAD-50D0-A138-FA50-C9C9BA0BDBE2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2F75FAD-50D0-A138-FA50-C9C9BA0BD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7D8D2E-FBEA-DE28-BD95-51BD315438E8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7D8D2E-FBEA-DE28-BD95-51BD31543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072B6B-B9DB-994B-6E1C-E9865607FEA2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072B6B-B9DB-994B-6E1C-E9865607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6F8A393-894C-3B70-BD06-AA7027F06930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6F8A393-894C-3B70-BD06-AA7027F0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90F577-8014-9419-8FED-0929FB75C1DA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90F577-8014-9419-8FED-0929FB75C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1696BA-0CEE-C7B1-219B-46806C855EE7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1696BA-0CEE-C7B1-219B-46806C855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B6C083-E7FB-82DF-392C-245EBFB7A9F6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2564BC-52F5-C066-86B8-48536FD73733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205287-344B-671B-0B1D-19A30B02B94C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205287-344B-671B-0B1D-19A30B02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C9A17-528D-296D-8418-31AE6F1E60A7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BBA903-23C1-3761-46B1-0E23B6C8B288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398AA9-ADF2-8DA6-FFA9-E8A432699DFB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62FCCA-41A4-84AE-A5F5-AA3C4C1344FF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31A98F-A42F-1F7B-53E1-EE9E4D8B4C31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671F7C-46EF-0DB8-6154-1041435B418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5E38B0-7814-CE0A-0389-BBE64509EF0F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5E38B0-7814-CE0A-0389-BBE64509E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3DBDD3-191B-00DE-5F61-02348DA6492A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4AC8D9-6AEA-9B70-95A4-F7E00CF33FC5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786C41-9B01-4D88-653B-0B0AA42AD1F9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EBE8406-4248-7CF4-A955-714A64677053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EBE8406-4248-7CF4-A955-714A64677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A59F7D5-802A-7D09-7221-2ABBC680B498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A59F7D5-802A-7D09-7221-2ABBC680B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124F35-2DD7-0D79-54AE-F232E91B919A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B4F213-C692-C779-2255-41CC35BC2D2F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B0ADAD-5F63-849E-D997-49C66201A251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B0ADAD-5F63-849E-D997-49C66201A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8A02FA-5011-2A49-4159-28D5563D75E0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D5FB9C-8081-4616-E843-282711F4618F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812CB0-C84F-B70D-AC5B-A9E997949A3F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DA51FD-6E3B-63A4-EB54-801E885A4A9E}"/>
                  </a:ext>
                </a:extLst>
              </p:cNvPr>
              <p:cNvSpPr txBox="1"/>
              <p:nvPr/>
            </p:nvSpPr>
            <p:spPr>
              <a:xfrm>
                <a:off x="206754" y="4717809"/>
                <a:ext cx="4775673" cy="1798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5) Simulation</a:t>
                </a:r>
              </a:p>
              <a:p>
                <a:r>
                  <a:rPr lang="en-US" dirty="0"/>
                  <a:t>Choix final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DA51FD-6E3B-63A4-EB54-801E885A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54" y="4717809"/>
                <a:ext cx="4775673" cy="1798826"/>
              </a:xfrm>
              <a:prstGeom prst="rect">
                <a:avLst/>
              </a:prstGeom>
              <a:blipFill>
                <a:blip r:embed="rId13"/>
                <a:stretch>
                  <a:fillRect l="-1149" t="-2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9417C2-488F-BC42-B425-E323711F3D4A}"/>
                  </a:ext>
                </a:extLst>
              </p:cNvPr>
              <p:cNvSpPr txBox="1"/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en-US" dirty="0"/>
              </a:p>
              <a:p>
                <a:r>
                  <a:rPr lang="en-US" dirty="0"/>
                  <a:t>Politique explorative UCT (Upper Confidence Tree)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9417C2-488F-BC42-B425-E323711F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blipFill>
                <a:blip r:embed="rId14"/>
                <a:stretch>
                  <a:fillRect l="-1114" t="-2857" r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AF01AE-9685-C16C-F6CA-0E5BB6FAB5FC}"/>
                  </a:ext>
                </a:extLst>
              </p:cNvPr>
              <p:cNvSpPr txBox="1"/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où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dépends de </a:t>
                </a:r>
                <a:r>
                  <a:rPr lang="en-GB" dirty="0" err="1"/>
                  <a:t>l’algorithme</a:t>
                </a:r>
                <a:r>
                  <a:rPr lang="en-GB" dirty="0"/>
                  <a:t> </a:t>
                </a:r>
                <a:r>
                  <a:rPr lang="en-GB" dirty="0" err="1"/>
                  <a:t>d’exploration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AF01AE-9685-C16C-F6CA-0E5BB6FA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blipFill>
                <a:blip r:embed="rId15"/>
                <a:stretch>
                  <a:fillRect l="-1192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3492D68-DB93-482B-0DAB-FE8CEC7545F2}"/>
              </a:ext>
            </a:extLst>
          </p:cNvPr>
          <p:cNvSpPr txBox="1"/>
          <p:nvPr/>
        </p:nvSpPr>
        <p:spPr>
          <a:xfrm>
            <a:off x="214810" y="3666964"/>
            <a:ext cx="4971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3) Simulation</a:t>
            </a:r>
          </a:p>
          <a:p>
            <a:r>
              <a:rPr lang="en-US" dirty="0"/>
              <a:t>Politique de simulation fixe </a:t>
            </a:r>
            <a:r>
              <a:rPr lang="en-US" dirty="0" err="1"/>
              <a:t>aléatoire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heuristique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728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CF57F-50B0-8012-57D1-74ADC13BF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4699C-5AD3-478F-BA0A-19B25A2A0C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64521" y="646237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t>82</a:t>
            </a:fld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3B52CA3-58EF-0C31-BAB3-94EB8C1789BB}"/>
              </a:ext>
            </a:extLst>
          </p:cNvPr>
          <p:cNvSpPr txBox="1">
            <a:spLocks/>
          </p:cNvSpPr>
          <p:nvPr/>
        </p:nvSpPr>
        <p:spPr>
          <a:xfrm>
            <a:off x="0" y="181800"/>
            <a:ext cx="11430000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3 : Implémentation MCTS sur Puissance4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D37-5D71-7575-7E1B-BE1681E614A5}"/>
              </a:ext>
            </a:extLst>
          </p:cNvPr>
          <p:cNvSpPr txBox="1"/>
          <p:nvPr/>
        </p:nvSpPr>
        <p:spPr>
          <a:xfrm>
            <a:off x="152400" y="1543182"/>
            <a:ext cx="1143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Matériel accessible dans ENSC3A_RL_2025-2026/</a:t>
            </a:r>
            <a:r>
              <a:rPr lang="fr-FR" dirty="0" err="1"/>
              <a:t>mcts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Lire </a:t>
            </a:r>
            <a:r>
              <a:rPr lang="en-GB" dirty="0"/>
              <a:t>ENSC3A_RL_2025-2026/mcts/README.md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C348-F632-86FB-958D-E0FB97AD0400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Connect</a:t>
            </a:r>
            <a:r>
              <a:rPr lang="fr-FR" dirty="0"/>
              <a:t> Four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3A175036-CB5C-2162-C260-5B633BF32D3F}"/>
                  </a:ext>
                </a:extLst>
              </p:cNvPr>
              <p:cNvSpPr/>
              <p:nvPr/>
            </p:nvSpPr>
            <p:spPr>
              <a:xfrm>
                <a:off x="8077200" y="1302711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3A175036-CB5C-2162-C260-5B633BF32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302711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2CDE7AC-B08E-171D-4033-D3C525860B54}"/>
                  </a:ext>
                </a:extLst>
              </p:cNvPr>
              <p:cNvSpPr/>
              <p:nvPr/>
            </p:nvSpPr>
            <p:spPr>
              <a:xfrm>
                <a:off x="6509800" y="2899199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2CDE7AC-B08E-171D-4033-D3C525860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0" y="2899199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09671C5-7346-0B8C-8BC6-C25FD6245C49}"/>
                  </a:ext>
                </a:extLst>
              </p:cNvPr>
              <p:cNvSpPr/>
              <p:nvPr/>
            </p:nvSpPr>
            <p:spPr>
              <a:xfrm>
                <a:off x="9449535" y="293227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09671C5-7346-0B8C-8BC6-C25FD6245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535" y="2932275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E8C6ABB-2783-3DF0-1D76-48818D7F5C9B}"/>
                  </a:ext>
                </a:extLst>
              </p:cNvPr>
              <p:cNvSpPr/>
              <p:nvPr/>
            </p:nvSpPr>
            <p:spPr>
              <a:xfrm>
                <a:off x="10509636" y="2923616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E8C6ABB-2783-3DF0-1D76-48818D7F5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636" y="2923616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827EA8C-2931-D8FA-FEFA-4E349835C179}"/>
                  </a:ext>
                </a:extLst>
              </p:cNvPr>
              <p:cNvSpPr/>
              <p:nvPr/>
            </p:nvSpPr>
            <p:spPr>
              <a:xfrm>
                <a:off x="5175636" y="3833477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827EA8C-2931-D8FA-FEFA-4E349835C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636" y="3833477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ED13C5E-69A9-91C9-7290-C3BDA57EB29C}"/>
                  </a:ext>
                </a:extLst>
              </p:cNvPr>
              <p:cNvSpPr/>
              <p:nvPr/>
            </p:nvSpPr>
            <p:spPr>
              <a:xfrm>
                <a:off x="7823124" y="3825121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ED13C5E-69A9-91C9-7290-C3BDA57EB2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124" y="3825121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CD0CCF-2AD8-FE95-91D6-E6CA6CD9AC52}"/>
              </a:ext>
            </a:extLst>
          </p:cNvPr>
          <p:cNvCxnSpPr>
            <a:cxnSpLocks/>
            <a:stCxn id="3" idx="4"/>
            <a:endCxn id="9" idx="0"/>
          </p:cNvCxnSpPr>
          <p:nvPr/>
        </p:nvCxnSpPr>
        <p:spPr>
          <a:xfrm flipH="1">
            <a:off x="7258548" y="2360870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B6B6F7-9281-B829-D93C-4C867BAD3DB8}"/>
              </a:ext>
            </a:extLst>
          </p:cNvPr>
          <p:cNvCxnSpPr>
            <a:cxnSpLocks/>
            <a:stCxn id="3" idx="4"/>
            <a:endCxn id="10" idx="0"/>
          </p:cNvCxnSpPr>
          <p:nvPr/>
        </p:nvCxnSpPr>
        <p:spPr>
          <a:xfrm>
            <a:off x="9240078" y="2360870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FB6F3C-0642-2703-2C1F-77A14C7E4823}"/>
                  </a:ext>
                </a:extLst>
              </p:cNvPr>
              <p:cNvSpPr txBox="1"/>
              <p:nvPr/>
            </p:nvSpPr>
            <p:spPr>
              <a:xfrm>
                <a:off x="5796173" y="1826712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FB6F3C-0642-2703-2C1F-77A14C7E4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73" y="1826712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4636" b="-4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275242-1EC0-4CD7-6B1C-3A4D132B0D81}"/>
              </a:ext>
            </a:extLst>
          </p:cNvPr>
          <p:cNvCxnSpPr>
            <a:cxnSpLocks/>
            <a:stCxn id="3" idx="4"/>
            <a:endCxn id="12" idx="0"/>
          </p:cNvCxnSpPr>
          <p:nvPr/>
        </p:nvCxnSpPr>
        <p:spPr>
          <a:xfrm>
            <a:off x="9240078" y="2360870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8DAED2-89E3-6CD9-A28D-F3BFE86BEDC9}"/>
              </a:ext>
            </a:extLst>
          </p:cNvPr>
          <p:cNvCxnSpPr>
            <a:cxnSpLocks/>
            <a:stCxn id="3" idx="4"/>
            <a:endCxn id="20" idx="1"/>
          </p:cNvCxnSpPr>
          <p:nvPr/>
        </p:nvCxnSpPr>
        <p:spPr>
          <a:xfrm>
            <a:off x="9240078" y="2360870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609BBC-6E2D-4A6C-BF4D-8ACD90ACA25A}"/>
              </a:ext>
            </a:extLst>
          </p:cNvPr>
          <p:cNvSpPr txBox="1"/>
          <p:nvPr/>
        </p:nvSpPr>
        <p:spPr>
          <a:xfrm>
            <a:off x="11702333" y="2756268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FAE53-4173-5262-77FF-D699B68EA5D1}"/>
              </a:ext>
            </a:extLst>
          </p:cNvPr>
          <p:cNvSpPr txBox="1"/>
          <p:nvPr/>
        </p:nvSpPr>
        <p:spPr>
          <a:xfrm>
            <a:off x="6007210" y="4708804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DCE90F-740C-A3C8-EC42-4CF8793886C1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6156296" y="4428820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60BA55-87F2-A3ED-4A37-AD6A469907C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153403" y="5200665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1826FAB-377D-2BC2-4BEA-AE05A9AA9C30}"/>
                  </a:ext>
                </a:extLst>
              </p:cNvPr>
              <p:cNvSpPr/>
              <p:nvPr/>
            </p:nvSpPr>
            <p:spPr>
              <a:xfrm>
                <a:off x="5482204" y="5550359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1826FAB-377D-2BC2-4BEA-AE05A9AA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04" y="5550359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2159BD-35AF-F141-478D-D00E3DA64C9C}"/>
              </a:ext>
            </a:extLst>
          </p:cNvPr>
          <p:cNvCxnSpPr>
            <a:cxnSpLocks/>
            <a:stCxn id="9" idx="4"/>
            <a:endCxn id="13" idx="0"/>
          </p:cNvCxnSpPr>
          <p:nvPr/>
        </p:nvCxnSpPr>
        <p:spPr>
          <a:xfrm flipH="1">
            <a:off x="6156296" y="3494542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422342-B0E8-85D8-9707-D29C4526C9AD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7258548" y="3494542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8B6A03-6E42-8EBA-2020-D558BE2AC885}"/>
              </a:ext>
            </a:extLst>
          </p:cNvPr>
          <p:cNvSpPr txBox="1"/>
          <p:nvPr/>
        </p:nvSpPr>
        <p:spPr>
          <a:xfrm>
            <a:off x="8306641" y="4081705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4721E2B-B501-05BC-C35F-5C44FF9BB897}"/>
                  </a:ext>
                </a:extLst>
              </p:cNvPr>
              <p:cNvSpPr/>
              <p:nvPr/>
            </p:nvSpPr>
            <p:spPr>
              <a:xfrm>
                <a:off x="7442124" y="4891308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4721E2B-B501-05BC-C35F-5C44FF9BB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24" y="4891308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1D0BBBF-0D5A-6436-E7DC-50C1FA7BDE26}"/>
                  </a:ext>
                </a:extLst>
              </p:cNvPr>
              <p:cNvSpPr/>
              <p:nvPr/>
            </p:nvSpPr>
            <p:spPr>
              <a:xfrm>
                <a:off x="8478078" y="4887860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1D0BBBF-0D5A-6436-E7DC-50C1FA7BD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078" y="4887860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2FDE08-B313-CE48-5D0D-AC41A9CD6C49}"/>
              </a:ext>
            </a:extLst>
          </p:cNvPr>
          <p:cNvCxnSpPr>
            <a:cxnSpLocks/>
          </p:cNvCxnSpPr>
          <p:nvPr/>
        </p:nvCxnSpPr>
        <p:spPr>
          <a:xfrm>
            <a:off x="8478078" y="4494883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6D465A-6165-A0F8-7984-DEB4F184CDA6}"/>
              </a:ext>
            </a:extLst>
          </p:cNvPr>
          <p:cNvCxnSpPr>
            <a:cxnSpLocks/>
          </p:cNvCxnSpPr>
          <p:nvPr/>
        </p:nvCxnSpPr>
        <p:spPr>
          <a:xfrm flipH="1">
            <a:off x="7918836" y="4507436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FCBEE2-EE5C-B55D-2A26-EAAE9182F9B8}"/>
                  </a:ext>
                </a:extLst>
              </p:cNvPr>
              <p:cNvSpPr txBox="1"/>
              <p:nvPr/>
            </p:nvSpPr>
            <p:spPr>
              <a:xfrm>
                <a:off x="6872077" y="5559457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FCBEE2-EE5C-B55D-2A26-EAAE9182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77" y="5559457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946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F9BF36-14CD-5F73-51BB-C0965D925134}"/>
              </a:ext>
            </a:extLst>
          </p:cNvPr>
          <p:cNvCxnSpPr>
            <a:cxnSpLocks/>
          </p:cNvCxnSpPr>
          <p:nvPr/>
        </p:nvCxnSpPr>
        <p:spPr>
          <a:xfrm flipV="1">
            <a:off x="6349465" y="4586275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79732C-0025-67B8-F281-F7E3170E96C2}"/>
              </a:ext>
            </a:extLst>
          </p:cNvPr>
          <p:cNvCxnSpPr>
            <a:cxnSpLocks/>
          </p:cNvCxnSpPr>
          <p:nvPr/>
        </p:nvCxnSpPr>
        <p:spPr>
          <a:xfrm flipV="1">
            <a:off x="6547236" y="3611543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DFA041-D80E-2321-2B09-8A5568B785F0}"/>
              </a:ext>
            </a:extLst>
          </p:cNvPr>
          <p:cNvCxnSpPr>
            <a:cxnSpLocks/>
          </p:cNvCxnSpPr>
          <p:nvPr/>
        </p:nvCxnSpPr>
        <p:spPr>
          <a:xfrm flipV="1">
            <a:off x="7774314" y="2497753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blue game with yellow and red circles&#10;&#10;AI-generated content may be incorrect.">
            <a:extLst>
              <a:ext uri="{FF2B5EF4-FFF2-40B4-BE49-F238E27FC236}">
                <a16:creationId xmlns:a16="http://schemas.microsoft.com/office/drawing/2014/main" id="{DE1B6B20-30C8-1840-3E42-C806A7597CB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6" y="3877627"/>
            <a:ext cx="2401018" cy="24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165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ED332-CBE8-7E1B-B693-3A1307ECC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DE9B-A0DB-5E38-0548-633A8B9055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83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62FEE6-D641-C086-601C-500DE629F93C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103632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- </a:t>
            </a:r>
            <a:r>
              <a:rPr lang="fr-FR" kern="0" dirty="0" err="1"/>
              <a:t>AlphaZero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F5D6B-896C-672E-CDBC-CB5535DDD418}"/>
                  </a:ext>
                </a:extLst>
              </p:cNvPr>
              <p:cNvSpPr txBox="1"/>
              <p:nvPr/>
            </p:nvSpPr>
            <p:spPr>
              <a:xfrm>
                <a:off x="152400" y="1395973"/>
                <a:ext cx="8077200" cy="688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AlphaZero, 2016 : Réseau de politique et </a:t>
                </a:r>
                <a:r>
                  <a:rPr lang="en-GB" dirty="0" err="1"/>
                  <a:t>valeur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F5D6B-896C-672E-CDBC-CB5535DD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95973"/>
                <a:ext cx="8077200" cy="688650"/>
              </a:xfrm>
              <a:prstGeom prst="rect">
                <a:avLst/>
              </a:prstGeom>
              <a:blipFill>
                <a:blip r:embed="rId2"/>
                <a:stretch>
                  <a:fillRect l="-604" t="-44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E68A9E-2124-6059-822B-7BBEB48DE17A}"/>
                  </a:ext>
                </a:extLst>
              </p:cNvPr>
              <p:cNvSpPr txBox="1"/>
              <p:nvPr/>
            </p:nvSpPr>
            <p:spPr>
              <a:xfrm>
                <a:off x="321365" y="2212650"/>
                <a:ext cx="6463748" cy="2343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simule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dirty="0">
                    <a:solidFill>
                      <a:srgbClr val="FF0000"/>
                    </a:solidFill>
                  </a:rPr>
                  <a:t>distribution à priori sur les actions plausible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Il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appris</a:t>
                </a:r>
                <a:r>
                  <a:rPr lang="en-GB" dirty="0"/>
                  <a:t> par imitation des </a:t>
                </a:r>
                <a:r>
                  <a:rPr lang="en-GB" dirty="0" err="1"/>
                  <a:t>résultats</a:t>
                </a:r>
                <a:r>
                  <a:rPr lang="en-GB" dirty="0"/>
                  <a:t> MCTS </a:t>
                </a:r>
                <a:r>
                  <a:rPr lang="en-GB" dirty="0" err="1"/>
                  <a:t>précédents</a:t>
                </a:r>
                <a:r>
                  <a:rPr lang="en-GB" dirty="0"/>
                  <a:t> 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𝑝𝑜𝑙𝑖𝑐𝑦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last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MCTS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final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soft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Et il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</a:t>
                </a:r>
                <a:r>
                  <a:rPr lang="en-GB" dirty="0" err="1"/>
                  <a:t>lors</a:t>
                </a:r>
                <a:r>
                  <a:rPr lang="en-GB" dirty="0"/>
                  <a:t> de la </a:t>
                </a:r>
                <a:r>
                  <a:rPr lang="en-GB" dirty="0" err="1"/>
                  <a:t>sélection</a:t>
                </a:r>
                <a:r>
                  <a:rPr lang="en-GB" dirty="0"/>
                  <a:t> : </a:t>
                </a:r>
                <a:r>
                  <a:rPr lang="en-US" dirty="0"/>
                  <a:t>UCT avec prior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E68A9E-2124-6059-822B-7BBEB48DE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5" y="2212650"/>
                <a:ext cx="6463748" cy="2343077"/>
              </a:xfrm>
              <a:prstGeom prst="rect">
                <a:avLst/>
              </a:prstGeom>
              <a:blipFill>
                <a:blip r:embed="rId3"/>
                <a:stretch>
                  <a:fillRect l="-849" t="-15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C23AA-0B45-E97F-F149-C2225306E5CE}"/>
                  </a:ext>
                </a:extLst>
              </p:cNvPr>
              <p:cNvSpPr txBox="1"/>
              <p:nvPr/>
            </p:nvSpPr>
            <p:spPr>
              <a:xfrm>
                <a:off x="6785113" y="30596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</a:t>
                </a:r>
                <a:r>
                  <a:rPr lang="fr-FR" b="0" dirty="0"/>
                  <a:t>vec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final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soft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C23AA-0B45-E97F-F149-C2225306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113" y="3059668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800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FEA3D-AC37-2B68-6E2E-C51680F73FD6}"/>
                  </a:ext>
                </a:extLst>
              </p:cNvPr>
              <p:cNvSpPr txBox="1"/>
              <p:nvPr/>
            </p:nvSpPr>
            <p:spPr>
              <a:xfrm>
                <a:off x="360599" y="5022229"/>
                <a:ext cx="6440556" cy="1607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2)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apprend</a:t>
                </a:r>
                <a:r>
                  <a:rPr lang="en-GB" dirty="0"/>
                  <a:t> les </a:t>
                </a:r>
                <a:r>
                  <a:rPr lang="en-GB" dirty="0" err="1">
                    <a:solidFill>
                      <a:srgbClr val="FF0000"/>
                    </a:solidFill>
                  </a:rPr>
                  <a:t>valeurs</a:t>
                </a:r>
                <a:r>
                  <a:rPr lang="en-GB" dirty="0">
                    <a:solidFill>
                      <a:srgbClr val="FF0000"/>
                    </a:solidFill>
                  </a:rPr>
                  <a:t> des </a:t>
                </a:r>
                <a:r>
                  <a:rPr lang="en-GB" dirty="0" err="1">
                    <a:solidFill>
                      <a:srgbClr val="FF0000"/>
                    </a:solidFill>
                  </a:rPr>
                  <a:t>noeuds</a:t>
                </a:r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en-GB" dirty="0"/>
                  <a:t>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last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MCTS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[(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)²]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Et il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</a:t>
                </a:r>
                <a:r>
                  <a:rPr lang="en-GB" dirty="0" err="1"/>
                  <a:t>lors</a:t>
                </a:r>
                <a:r>
                  <a:rPr lang="en-GB" dirty="0"/>
                  <a:t> de </a:t>
                </a:r>
                <a:r>
                  <a:rPr lang="en-GB" dirty="0" err="1"/>
                  <a:t>l’évaluation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FEA3D-AC37-2B68-6E2E-C51680F7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9" y="5022229"/>
                <a:ext cx="6440556" cy="1607748"/>
              </a:xfrm>
              <a:prstGeom prst="rect">
                <a:avLst/>
              </a:prstGeom>
              <a:blipFill>
                <a:blip r:embed="rId5"/>
                <a:stretch>
                  <a:fillRect l="-757" t="-1894" b="-26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A403DB-9823-7DB6-E2E8-4FACC21C615E}"/>
              </a:ext>
            </a:extLst>
          </p:cNvPr>
          <p:cNvSpPr/>
          <p:nvPr/>
        </p:nvSpPr>
        <p:spPr>
          <a:xfrm>
            <a:off x="152400" y="1981201"/>
            <a:ext cx="9926401" cy="2664150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D35E9-B365-F983-98B3-6E16CEDBC482}"/>
              </a:ext>
            </a:extLst>
          </p:cNvPr>
          <p:cNvSpPr/>
          <p:nvPr/>
        </p:nvSpPr>
        <p:spPr>
          <a:xfrm>
            <a:off x="152401" y="4876800"/>
            <a:ext cx="5715000" cy="1858020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4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262A-30D6-8873-121A-54F5BDE6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FF167AB-CAA6-00AC-9F6A-D7B9330F2F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91564034-6248-542D-70C9-A2AF50779B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0328FFA-5A2C-56CF-08FB-63F6AE9DC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98064" y="1219200"/>
            <a:ext cx="7717736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#2 : Apprendre le modèle : World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9732D-ECD5-90B3-5E2D-26F7BFB45E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674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2CD-F557-87AE-078F-11BF9C8E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10310190" cy="1846659"/>
          </a:xfrm>
        </p:spPr>
        <p:txBody>
          <a:bodyPr/>
          <a:lstStyle/>
          <a:p>
            <a:r>
              <a:rPr lang="fr-FR" dirty="0"/>
              <a:t>Les World </a:t>
            </a:r>
            <a:r>
              <a:rPr lang="fr-FR" dirty="0" err="1"/>
              <a:t>Models</a:t>
            </a:r>
            <a:r>
              <a:rPr lang="fr-FR" dirty="0"/>
              <a:t> – Principe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813DA-5724-AA02-7BBF-3C3309E544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85</a:t>
            </a:fld>
            <a:endParaRPr lang="en-GB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F2597C6-7673-262A-0BBC-2CAE742B06D0}"/>
              </a:ext>
            </a:extLst>
          </p:cNvPr>
          <p:cNvSpPr/>
          <p:nvPr/>
        </p:nvSpPr>
        <p:spPr>
          <a:xfrm>
            <a:off x="974360" y="24384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6750F87-55D6-3B04-8707-9ED37965F973}"/>
                  </a:ext>
                </a:extLst>
              </p:cNvPr>
              <p:cNvSpPr txBox="1"/>
              <p:nvPr/>
            </p:nvSpPr>
            <p:spPr>
              <a:xfrm>
                <a:off x="-44284" y="49267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6750F87-55D6-3B04-8707-9ED37965F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84" y="49267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6">
            <a:extLst>
              <a:ext uri="{FF2B5EF4-FFF2-40B4-BE49-F238E27FC236}">
                <a16:creationId xmlns:a16="http://schemas.microsoft.com/office/drawing/2014/main" id="{B2C6336F-96D2-9416-619E-5DD98C2010F3}"/>
              </a:ext>
            </a:extLst>
          </p:cNvPr>
          <p:cNvSpPr txBox="1"/>
          <p:nvPr/>
        </p:nvSpPr>
        <p:spPr>
          <a:xfrm>
            <a:off x="1563729" y="36385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82B7767-8CC8-F9DE-8EA3-5EE914F6E2F6}"/>
              </a:ext>
            </a:extLst>
          </p:cNvPr>
          <p:cNvSpPr txBox="1"/>
          <p:nvPr/>
        </p:nvSpPr>
        <p:spPr>
          <a:xfrm>
            <a:off x="3800606" y="36385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07716471-227F-F45C-AC31-4E7EBC64B6AA}"/>
              </a:ext>
            </a:extLst>
          </p:cNvPr>
          <p:cNvSpPr txBox="1"/>
          <p:nvPr/>
        </p:nvSpPr>
        <p:spPr>
          <a:xfrm>
            <a:off x="5676650" y="36492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1527EEF-998B-BB6D-15A7-7C7D4D14A501}"/>
              </a:ext>
            </a:extLst>
          </p:cNvPr>
          <p:cNvSpPr txBox="1"/>
          <p:nvPr/>
        </p:nvSpPr>
        <p:spPr>
          <a:xfrm>
            <a:off x="4950718" y="21051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1" name="object 33">
            <a:extLst>
              <a:ext uri="{FF2B5EF4-FFF2-40B4-BE49-F238E27FC236}">
                <a16:creationId xmlns:a16="http://schemas.microsoft.com/office/drawing/2014/main" id="{7FC735CC-2D52-B768-20D0-B4C87967C9CA}"/>
              </a:ext>
            </a:extLst>
          </p:cNvPr>
          <p:cNvGrpSpPr/>
          <p:nvPr/>
        </p:nvGrpSpPr>
        <p:grpSpPr>
          <a:xfrm>
            <a:off x="2110489" y="4390390"/>
            <a:ext cx="2571750" cy="1256665"/>
            <a:chOff x="1729485" y="4215129"/>
            <a:chExt cx="2571750" cy="1256665"/>
          </a:xfrm>
        </p:grpSpPr>
        <p:sp>
          <p:nvSpPr>
            <p:cNvPr id="12" name="object 34">
              <a:extLst>
                <a:ext uri="{FF2B5EF4-FFF2-40B4-BE49-F238E27FC236}">
                  <a16:creationId xmlns:a16="http://schemas.microsoft.com/office/drawing/2014/main" id="{0FD679ED-EF5D-7BE7-E649-6E72F8E06CC8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35">
              <a:extLst>
                <a:ext uri="{FF2B5EF4-FFF2-40B4-BE49-F238E27FC236}">
                  <a16:creationId xmlns:a16="http://schemas.microsoft.com/office/drawing/2014/main" id="{EF88538E-691A-0890-342F-205853A2B44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36">
            <a:extLst>
              <a:ext uri="{FF2B5EF4-FFF2-40B4-BE49-F238E27FC236}">
                <a16:creationId xmlns:a16="http://schemas.microsoft.com/office/drawing/2014/main" id="{894EBE1D-4749-4E01-DB37-BD2F64BDA2B0}"/>
              </a:ext>
            </a:extLst>
          </p:cNvPr>
          <p:cNvSpPr txBox="1"/>
          <p:nvPr/>
        </p:nvSpPr>
        <p:spPr>
          <a:xfrm>
            <a:off x="2368426" y="45600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5" name="object 37">
            <a:extLst>
              <a:ext uri="{FF2B5EF4-FFF2-40B4-BE49-F238E27FC236}">
                <a16:creationId xmlns:a16="http://schemas.microsoft.com/office/drawing/2014/main" id="{EB6BAF8F-AC84-254F-3C23-8A8FC2240A76}"/>
              </a:ext>
            </a:extLst>
          </p:cNvPr>
          <p:cNvGrpSpPr/>
          <p:nvPr/>
        </p:nvGrpSpPr>
        <p:grpSpPr>
          <a:xfrm>
            <a:off x="2110743" y="1897381"/>
            <a:ext cx="2571115" cy="1257300"/>
            <a:chOff x="1729739" y="1722120"/>
            <a:chExt cx="2571115" cy="1257300"/>
          </a:xfrm>
        </p:grpSpPr>
        <p:sp>
          <p:nvSpPr>
            <p:cNvPr id="16" name="object 38">
              <a:extLst>
                <a:ext uri="{FF2B5EF4-FFF2-40B4-BE49-F238E27FC236}">
                  <a16:creationId xmlns:a16="http://schemas.microsoft.com/office/drawing/2014/main" id="{934196A8-F328-01F6-B53D-244D50B1DFB6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9">
              <a:extLst>
                <a:ext uri="{FF2B5EF4-FFF2-40B4-BE49-F238E27FC236}">
                  <a16:creationId xmlns:a16="http://schemas.microsoft.com/office/drawing/2014/main" id="{6BEA72DD-AB38-D2E5-0E5D-5344F5D0A33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40">
            <a:extLst>
              <a:ext uri="{FF2B5EF4-FFF2-40B4-BE49-F238E27FC236}">
                <a16:creationId xmlns:a16="http://schemas.microsoft.com/office/drawing/2014/main" id="{F6F32925-627A-3681-B211-CA52F1EA850B}"/>
              </a:ext>
            </a:extLst>
          </p:cNvPr>
          <p:cNvSpPr txBox="1"/>
          <p:nvPr/>
        </p:nvSpPr>
        <p:spPr>
          <a:xfrm>
            <a:off x="2818752" y="19655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E4393A9-1709-FEC1-5960-2803CB413BCE}"/>
                  </a:ext>
                </a:extLst>
              </p:cNvPr>
              <p:cNvSpPr txBox="1"/>
              <p:nvPr/>
            </p:nvSpPr>
            <p:spPr>
              <a:xfrm>
                <a:off x="3487208" y="33313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E4393A9-1709-FEC1-5960-2803CB413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08" y="33313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BB7D4B76-2DF2-140D-C465-DE72A87AF9A9}"/>
                  </a:ext>
                </a:extLst>
              </p:cNvPr>
              <p:cNvSpPr txBox="1"/>
              <p:nvPr/>
            </p:nvSpPr>
            <p:spPr>
              <a:xfrm>
                <a:off x="5889357" y="18336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BB7D4B76-2DF2-140D-C465-DE72A87A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57" y="18336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C38B43-FD02-7C73-029D-33427B861242}"/>
                  </a:ext>
                </a:extLst>
              </p:cNvPr>
              <p:cNvSpPr txBox="1"/>
              <p:nvPr/>
            </p:nvSpPr>
            <p:spPr>
              <a:xfrm>
                <a:off x="2730870" y="25685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C38B43-FD02-7C73-029D-33427B861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70" y="2568575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4A948A-CA5D-7A80-1DB7-FB52798B4928}"/>
                  </a:ext>
                </a:extLst>
              </p:cNvPr>
              <p:cNvSpPr txBox="1"/>
              <p:nvPr/>
            </p:nvSpPr>
            <p:spPr>
              <a:xfrm>
                <a:off x="2823745" y="50467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4A948A-CA5D-7A80-1DB7-FB52798B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745" y="5046796"/>
                <a:ext cx="1195584" cy="391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object 33">
            <a:extLst>
              <a:ext uri="{FF2B5EF4-FFF2-40B4-BE49-F238E27FC236}">
                <a16:creationId xmlns:a16="http://schemas.microsoft.com/office/drawing/2014/main" id="{B9CFB4C6-0AFD-983F-A226-370FFA654E2C}"/>
              </a:ext>
            </a:extLst>
          </p:cNvPr>
          <p:cNvGrpSpPr/>
          <p:nvPr/>
        </p:nvGrpSpPr>
        <p:grpSpPr>
          <a:xfrm>
            <a:off x="1666599" y="4810365"/>
            <a:ext cx="2571750" cy="1256665"/>
            <a:chOff x="1729485" y="4215129"/>
            <a:chExt cx="2571750" cy="1256665"/>
          </a:xfrm>
          <a:solidFill>
            <a:schemeClr val="accent4"/>
          </a:solidFill>
        </p:grpSpPr>
        <p:sp>
          <p:nvSpPr>
            <p:cNvPr id="24" name="object 34">
              <a:extLst>
                <a:ext uri="{FF2B5EF4-FFF2-40B4-BE49-F238E27FC236}">
                  <a16:creationId xmlns:a16="http://schemas.microsoft.com/office/drawing/2014/main" id="{7A95344E-30EA-D0C1-D5E3-C0E46ED2863B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35">
              <a:extLst>
                <a:ext uri="{FF2B5EF4-FFF2-40B4-BE49-F238E27FC236}">
                  <a16:creationId xmlns:a16="http://schemas.microsoft.com/office/drawing/2014/main" id="{45872CFB-5426-10EB-3DFE-96837AFF08B8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6">
            <a:extLst>
              <a:ext uri="{FF2B5EF4-FFF2-40B4-BE49-F238E27FC236}">
                <a16:creationId xmlns:a16="http://schemas.microsoft.com/office/drawing/2014/main" id="{2F086B10-A8BB-4455-7139-6FB2A5EEFB8C}"/>
              </a:ext>
            </a:extLst>
          </p:cNvPr>
          <p:cNvSpPr txBox="1"/>
          <p:nvPr/>
        </p:nvSpPr>
        <p:spPr>
          <a:xfrm>
            <a:off x="1925361" y="4965625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World Model</a:t>
            </a:r>
            <a:endParaRPr sz="24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FE25F7-D718-0CF2-786B-86A7D88F815F}"/>
                  </a:ext>
                </a:extLst>
              </p:cNvPr>
              <p:cNvSpPr txBox="1"/>
              <p:nvPr/>
            </p:nvSpPr>
            <p:spPr>
              <a:xfrm>
                <a:off x="2182257" y="5435312"/>
                <a:ext cx="1527980" cy="404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FE25F7-D718-0CF2-786B-86A7D88F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257" y="5435312"/>
                <a:ext cx="1527980" cy="404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F4BA4-8BF4-ECC3-ECA6-EB34AD31D106}"/>
                  </a:ext>
                </a:extLst>
              </p:cNvPr>
              <p:cNvSpPr txBox="1"/>
              <p:nvPr/>
            </p:nvSpPr>
            <p:spPr>
              <a:xfrm>
                <a:off x="6760722" y="1776214"/>
                <a:ext cx="5257800" cy="2620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/>
                  <a:t>On </a:t>
                </a:r>
                <a:r>
                  <a:rPr lang="en-GB" dirty="0" err="1"/>
                  <a:t>récolte</a:t>
                </a:r>
                <a:r>
                  <a:rPr lang="en-GB" dirty="0"/>
                  <a:t> des transitions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et on </a:t>
                </a:r>
                <a:r>
                  <a:rPr lang="en-GB" dirty="0" err="1"/>
                  <a:t>apprend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GB" dirty="0"/>
                  <a:t> dessus</a:t>
                </a:r>
                <a:br>
                  <a:rPr lang="en-GB" dirty="0"/>
                </a:br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On utilise le World Model </a:t>
                </a:r>
                <a:r>
                  <a:rPr lang="en-GB" dirty="0" err="1"/>
                  <a:t>appris</a:t>
                </a:r>
                <a:r>
                  <a:rPr lang="en-GB" dirty="0"/>
                  <a:t> pour </a:t>
                </a:r>
                <a:r>
                  <a:rPr lang="en-GB" i="1" dirty="0" err="1"/>
                  <a:t>planifier</a:t>
                </a:r>
                <a:r>
                  <a:rPr lang="en-GB" dirty="0"/>
                  <a:t> la maximisation de la reward, ou pour </a:t>
                </a:r>
                <a:r>
                  <a:rPr lang="en-GB" i="1" dirty="0"/>
                  <a:t>entrainer </a:t>
                </a:r>
                <a:r>
                  <a:rPr lang="en-GB" i="1" dirty="0" err="1"/>
                  <a:t>une</a:t>
                </a:r>
                <a:r>
                  <a:rPr lang="en-GB" i="1" dirty="0"/>
                  <a:t> politique par RL dessus</a:t>
                </a:r>
                <a:br>
                  <a:rPr lang="en-GB" i="1" dirty="0"/>
                </a:br>
                <a:endParaRPr lang="en-GB" i="1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On alterne (ou </a:t>
                </a:r>
                <a:r>
                  <a:rPr lang="en-GB" dirty="0" err="1"/>
                  <a:t>parallélise</a:t>
                </a:r>
                <a:r>
                  <a:rPr lang="en-GB" dirty="0"/>
                  <a:t>) entre </a:t>
                </a:r>
                <a:r>
                  <a:rPr lang="en-GB" dirty="0" err="1"/>
                  <a:t>récolte</a:t>
                </a:r>
                <a:r>
                  <a:rPr lang="en-GB" dirty="0"/>
                  <a:t> de données et </a:t>
                </a:r>
                <a:r>
                  <a:rPr lang="en-GB" dirty="0" err="1"/>
                  <a:t>entrainement</a:t>
                </a:r>
                <a:r>
                  <a:rPr lang="en-GB" dirty="0"/>
                  <a:t> des </a:t>
                </a:r>
                <a:r>
                  <a:rPr lang="en-GB" dirty="0" err="1"/>
                  <a:t>modèles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F4BA4-8BF4-ECC3-ECA6-EB34AD31D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22" y="1776214"/>
                <a:ext cx="5257800" cy="2620526"/>
              </a:xfrm>
              <a:prstGeom prst="rect">
                <a:avLst/>
              </a:prstGeom>
              <a:blipFill>
                <a:blip r:embed="rId8"/>
                <a:stretch>
                  <a:fillRect l="-927" t="-1163" b="-2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8B1A91-1A22-7547-A002-C482B76C2FEB}"/>
              </a:ext>
            </a:extLst>
          </p:cNvPr>
          <p:cNvCxnSpPr>
            <a:cxnSpLocks/>
          </p:cNvCxnSpPr>
          <p:nvPr/>
        </p:nvCxnSpPr>
        <p:spPr>
          <a:xfrm flipH="1">
            <a:off x="4233535" y="5667396"/>
            <a:ext cx="717183" cy="6096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F792484-60D0-EAFF-6783-706D20BB5266}"/>
              </a:ext>
            </a:extLst>
          </p:cNvPr>
          <p:cNvSpPr txBox="1"/>
          <p:nvPr/>
        </p:nvSpPr>
        <p:spPr>
          <a:xfrm>
            <a:off x="4343400" y="6123107"/>
            <a:ext cx="6119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planning mode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EB854B-BE65-CE10-098F-353E35576361}"/>
              </a:ext>
            </a:extLst>
          </p:cNvPr>
          <p:cNvSpPr txBox="1"/>
          <p:nvPr/>
        </p:nvSpPr>
        <p:spPr>
          <a:xfrm>
            <a:off x="4876800" y="5667396"/>
            <a:ext cx="6119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B050"/>
                </a:solidFill>
              </a:rPr>
              <a:t>interaction mode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BB6168-0B4F-B300-331D-4D3B5CD8285D}"/>
              </a:ext>
            </a:extLst>
          </p:cNvPr>
          <p:cNvSpPr txBox="1"/>
          <p:nvPr/>
        </p:nvSpPr>
        <p:spPr>
          <a:xfrm>
            <a:off x="6660371" y="4774070"/>
            <a:ext cx="6119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Dyna-Q : World Model + Q-Learning, Sutton 1990</a:t>
            </a:r>
          </a:p>
        </p:txBody>
      </p:sp>
    </p:spTree>
    <p:extLst>
      <p:ext uri="{BB962C8B-B14F-4D97-AF65-F5344CB8AC3E}">
        <p14:creationId xmlns:p14="http://schemas.microsoft.com/office/powerpoint/2010/main" val="37045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  <p:bldP spid="45" grpId="0"/>
      <p:bldP spid="4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E71AB-B7DD-398F-2F5B-C9687369F7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86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1383D3-94D5-0563-1D0C-087B57DE44EB}"/>
              </a:ext>
            </a:extLst>
          </p:cNvPr>
          <p:cNvSpPr txBox="1">
            <a:spLocks/>
          </p:cNvSpPr>
          <p:nvPr/>
        </p:nvSpPr>
        <p:spPr>
          <a:xfrm>
            <a:off x="39368" y="94847"/>
            <a:ext cx="1174195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Les World </a:t>
            </a:r>
            <a:r>
              <a:rPr lang="fr-FR" kern="0" dirty="0" err="1"/>
              <a:t>Models</a:t>
            </a:r>
            <a:r>
              <a:rPr lang="fr-FR" kern="0" dirty="0"/>
              <a:t> – World </a:t>
            </a:r>
            <a:r>
              <a:rPr lang="fr-FR" kern="0" dirty="0" err="1"/>
              <a:t>Models</a:t>
            </a:r>
            <a:endParaRPr lang="en-GB" kern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328673-98C3-A110-432C-20FBBABDE1C3}"/>
              </a:ext>
            </a:extLst>
          </p:cNvPr>
          <p:cNvSpPr/>
          <p:nvPr/>
        </p:nvSpPr>
        <p:spPr>
          <a:xfrm>
            <a:off x="1208648" y="2819400"/>
            <a:ext cx="8001000" cy="36576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World Model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DCD0F9-05DE-1614-CD10-70B49DA132D8}"/>
                  </a:ext>
                </a:extLst>
              </p:cNvPr>
              <p:cNvSpPr/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DCD0F9-05DE-1614-CD10-70B49DA13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6D00D0-86DA-EB43-46F8-2AF90D37E11C}"/>
                  </a:ext>
                </a:extLst>
              </p:cNvPr>
              <p:cNvSpPr/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6D00D0-86DA-EB43-46F8-2AF90D37E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B8296D-B84D-C20D-44EA-1560672BAB45}"/>
              </a:ext>
            </a:extLst>
          </p:cNvPr>
          <p:cNvSpPr/>
          <p:nvPr/>
        </p:nvSpPr>
        <p:spPr>
          <a:xfrm>
            <a:off x="572143" y="5680291"/>
            <a:ext cx="238844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2499ED-CF8D-3275-C06F-FBFE1EC2622F}"/>
              </a:ext>
            </a:extLst>
          </p:cNvPr>
          <p:cNvSpPr/>
          <p:nvPr/>
        </p:nvSpPr>
        <p:spPr>
          <a:xfrm>
            <a:off x="9307078" y="5557458"/>
            <a:ext cx="1436629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1588E2-DCC2-3071-814F-7C29D8DCDED3}"/>
                  </a:ext>
                </a:extLst>
              </p:cNvPr>
              <p:cNvSpPr txBox="1"/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1588E2-DCC2-3071-814F-7C29D8DCD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97051-1B9B-EBBF-A8D8-0AB02AB1D6D1}"/>
                  </a:ext>
                </a:extLst>
              </p:cNvPr>
              <p:cNvSpPr txBox="1"/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97051-1B9B-EBBF-A8D8-0AB02AB1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BB0E2-BDC7-245F-832F-72AFC48A276A}"/>
                  </a:ext>
                </a:extLst>
              </p:cNvPr>
              <p:cNvSpPr txBox="1"/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BB0E2-BDC7-245F-832F-72AFC48A2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E9F997-4D1D-E51D-A039-11C4F09B6FBD}"/>
                  </a:ext>
                </a:extLst>
              </p:cNvPr>
              <p:cNvSpPr txBox="1"/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E9F997-4D1D-E51D-A039-11C4F09B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83497FD-5B7C-AC1D-0431-E868676D9AE8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3756957" y="5299859"/>
            <a:ext cx="928881" cy="63202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4E1A0B6-E02F-E703-5A54-507FAE10296A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3535810" y="3785591"/>
            <a:ext cx="1150028" cy="1514268"/>
          </a:xfrm>
          <a:prstGeom prst="curvedConnector3">
            <a:avLst>
              <a:gd name="adj1" fmla="val 3660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3A4157-5154-E264-5EEF-9B4BF82E12EC}"/>
                  </a:ext>
                </a:extLst>
              </p:cNvPr>
              <p:cNvSpPr txBox="1"/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3A4157-5154-E264-5EEF-9B4BF82E1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25A14520-A5F6-3515-FA1C-F427F84A94EE}"/>
              </a:ext>
            </a:extLst>
          </p:cNvPr>
          <p:cNvCxnSpPr>
            <a:cxnSpLocks/>
            <a:stCxn id="29" idx="3"/>
            <a:endCxn id="44" idx="1"/>
          </p:cNvCxnSpPr>
          <p:nvPr/>
        </p:nvCxnSpPr>
        <p:spPr>
          <a:xfrm>
            <a:off x="6358429" y="5299859"/>
            <a:ext cx="658997" cy="56239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C4C2B8-E95C-95AA-5001-A879CA7ACF20}"/>
                  </a:ext>
                </a:extLst>
              </p:cNvPr>
              <p:cNvSpPr txBox="1"/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C4C2B8-E95C-95AA-5001-A879CA7AC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1ADD241-29ED-6F67-60D1-C1362CAE291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6358429" y="3462010"/>
            <a:ext cx="1684161" cy="1837849"/>
          </a:xfrm>
          <a:prstGeom prst="curvedConnector3">
            <a:avLst>
              <a:gd name="adj1" fmla="val 762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0DACB68-6740-8BA8-4025-166863813ECB}"/>
              </a:ext>
            </a:extLst>
          </p:cNvPr>
          <p:cNvSpPr/>
          <p:nvPr/>
        </p:nvSpPr>
        <p:spPr>
          <a:xfrm rot="16200000">
            <a:off x="7798557" y="2228807"/>
            <a:ext cx="110750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85C6C5-B205-0893-2AC9-5E22B9E208CA}"/>
              </a:ext>
            </a:extLst>
          </p:cNvPr>
          <p:cNvSpPr txBox="1"/>
          <p:nvPr/>
        </p:nvSpPr>
        <p:spPr>
          <a:xfrm>
            <a:off x="210273" y="144882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World Models, 2018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4C489C1-909D-8A91-E4BC-3E8D70BB5E8C}"/>
                  </a:ext>
                </a:extLst>
              </p:cNvPr>
              <p:cNvSpPr txBox="1"/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4C489C1-909D-8A91-E4BC-3E8D70BB5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592DB6-8769-1019-BF49-DF45DDC6E929}"/>
                  </a:ext>
                </a:extLst>
              </p:cNvPr>
              <p:cNvSpPr txBox="1"/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592DB6-8769-1019-BF49-DF45DDC6E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8B2E67-5547-5C11-1D98-D0AAC367426B}"/>
                  </a:ext>
                </a:extLst>
              </p:cNvPr>
              <p:cNvSpPr txBox="1"/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8B2E67-5547-5C11-1D98-D0AAC3674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FCE585-E63F-3E53-D04C-7117B87F12E3}"/>
                  </a:ext>
                </a:extLst>
              </p:cNvPr>
              <p:cNvSpPr txBox="1"/>
              <p:nvPr/>
            </p:nvSpPr>
            <p:spPr>
              <a:xfrm>
                <a:off x="9330057" y="1585526"/>
                <a:ext cx="2848307" cy="94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forment</a:t>
                </a:r>
                <a:r>
                  <a:rPr lang="en-GB" dirty="0"/>
                  <a:t> un VAE pour encoder </a:t>
                </a:r>
                <a:r>
                  <a:rPr lang="en-GB" dirty="0" err="1"/>
                  <a:t>l’état</a:t>
                </a:r>
                <a:r>
                  <a:rPr lang="en-GB" dirty="0"/>
                  <a:t> interne de </a:t>
                </a:r>
                <a:r>
                  <a:rPr lang="en-GB" dirty="0" err="1"/>
                  <a:t>l’environnement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FCE585-E63F-3E53-D04C-7117B87F1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057" y="1585526"/>
                <a:ext cx="2848307" cy="948080"/>
              </a:xfrm>
              <a:prstGeom prst="rect">
                <a:avLst/>
              </a:prstGeom>
              <a:blipFill>
                <a:blip r:embed="rId13"/>
                <a:stretch>
                  <a:fillRect l="-1927" t="-2564" b="-8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9CE953-6250-F0AC-4524-58FDA5D9D08A}"/>
                  </a:ext>
                </a:extLst>
              </p:cNvPr>
              <p:cNvSpPr txBox="1"/>
              <p:nvPr/>
            </p:nvSpPr>
            <p:spPr>
              <a:xfrm>
                <a:off x="9364580" y="3209801"/>
                <a:ext cx="280416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Entrainement RL dans l’espace latent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𝑊𝑀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9CE953-6250-F0AC-4524-58FDA5D9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80" y="3209801"/>
                <a:ext cx="2804161" cy="923330"/>
              </a:xfrm>
              <a:prstGeom prst="rect">
                <a:avLst/>
              </a:prstGeom>
              <a:blipFill>
                <a:blip r:embed="rId14"/>
                <a:stretch>
                  <a:fillRect l="-1739" t="-3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A13E60-0897-9CE8-DDCC-7C76A18E9D6F}"/>
                  </a:ext>
                </a:extLst>
              </p:cNvPr>
              <p:cNvSpPr/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A13E60-0897-9CE8-DDCC-7C76A18E9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3206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5D206-1A0D-EDBB-6955-C7C2298D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A090D-3F6D-1201-16D3-BA135DD679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87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1999C8-DC45-04B5-898E-0914F0F58E87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9829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Les World </a:t>
            </a:r>
            <a:r>
              <a:rPr lang="fr-FR" kern="0" dirty="0" err="1"/>
              <a:t>Models</a:t>
            </a:r>
            <a:r>
              <a:rPr lang="fr-FR" kern="0" dirty="0"/>
              <a:t> - </a:t>
            </a:r>
            <a:r>
              <a:rPr lang="fr-FR" kern="0" dirty="0" err="1"/>
              <a:t>Dreamer</a:t>
            </a:r>
            <a:endParaRPr lang="en-GB" kern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7CF47D-C369-08FE-570F-21688E70BFA1}"/>
              </a:ext>
            </a:extLst>
          </p:cNvPr>
          <p:cNvSpPr/>
          <p:nvPr/>
        </p:nvSpPr>
        <p:spPr>
          <a:xfrm>
            <a:off x="1208648" y="2819400"/>
            <a:ext cx="8001000" cy="36576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World Model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8AED13B-FB8F-668C-747D-7FB1964529B7}"/>
                  </a:ext>
                </a:extLst>
              </p:cNvPr>
              <p:cNvSpPr/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8AED13B-FB8F-668C-747D-7FB196452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6D0D096-7A27-9BC1-C193-FDBA665C5EF9}"/>
                  </a:ext>
                </a:extLst>
              </p:cNvPr>
              <p:cNvSpPr/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6D0D096-7A27-9BC1-C193-FDBA665C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8634F5-ACB3-B1A1-6789-4772F9F002AA}"/>
              </a:ext>
            </a:extLst>
          </p:cNvPr>
          <p:cNvSpPr/>
          <p:nvPr/>
        </p:nvSpPr>
        <p:spPr>
          <a:xfrm>
            <a:off x="572143" y="5680291"/>
            <a:ext cx="238844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88A310-F678-56CF-CF05-16DD800F5252}"/>
              </a:ext>
            </a:extLst>
          </p:cNvPr>
          <p:cNvSpPr/>
          <p:nvPr/>
        </p:nvSpPr>
        <p:spPr>
          <a:xfrm>
            <a:off x="9307078" y="5557458"/>
            <a:ext cx="1436629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081514-D49C-903F-BE7C-DE7F3B880C0E}"/>
                  </a:ext>
                </a:extLst>
              </p:cNvPr>
              <p:cNvSpPr txBox="1"/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081514-D49C-903F-BE7C-DE7F3B88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1A2D34-79B8-3E95-B20A-EBC3CD698C9F}"/>
                  </a:ext>
                </a:extLst>
              </p:cNvPr>
              <p:cNvSpPr txBox="1"/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1A2D34-79B8-3E95-B20A-EBC3CD69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352E62-A301-8D77-7B26-668C10E00FCE}"/>
                  </a:ext>
                </a:extLst>
              </p:cNvPr>
              <p:cNvSpPr txBox="1"/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352E62-A301-8D77-7B26-668C10E00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98D7F-6269-344C-96E9-096A966AD793}"/>
                  </a:ext>
                </a:extLst>
              </p:cNvPr>
              <p:cNvSpPr txBox="1"/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98D7F-6269-344C-96E9-096A966AD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0D27471-FD53-9FB1-3AD6-AEDD7FCA4F34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3756957" y="5299859"/>
            <a:ext cx="928881" cy="63202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391883F-7303-1C7D-8EBE-C43C4E0E7B2E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3535810" y="3785591"/>
            <a:ext cx="1150028" cy="1514268"/>
          </a:xfrm>
          <a:prstGeom prst="curvedConnector3">
            <a:avLst>
              <a:gd name="adj1" fmla="val 3660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7E2BCD-1291-B864-12ED-6D57AB151598}"/>
                  </a:ext>
                </a:extLst>
              </p:cNvPr>
              <p:cNvSpPr txBox="1"/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7E2BCD-1291-B864-12ED-6D57AB151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18C94699-ECC5-5A5C-B598-A3C6F1BC3995}"/>
              </a:ext>
            </a:extLst>
          </p:cNvPr>
          <p:cNvCxnSpPr>
            <a:cxnSpLocks/>
            <a:stCxn id="29" idx="3"/>
            <a:endCxn id="44" idx="1"/>
          </p:cNvCxnSpPr>
          <p:nvPr/>
        </p:nvCxnSpPr>
        <p:spPr>
          <a:xfrm>
            <a:off x="6358429" y="5299859"/>
            <a:ext cx="658997" cy="56239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0D3424-2BE9-C665-3F52-931A8D580E2A}"/>
                  </a:ext>
                </a:extLst>
              </p:cNvPr>
              <p:cNvSpPr txBox="1"/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0D3424-2BE9-C665-3F52-931A8D5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85EBBA7-C29A-D9E4-EC97-A4C082FF075C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6358429" y="3462010"/>
            <a:ext cx="1684161" cy="1837849"/>
          </a:xfrm>
          <a:prstGeom prst="curvedConnector3">
            <a:avLst>
              <a:gd name="adj1" fmla="val 762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8106CFD-E453-FCF7-7281-EB0EC6081777}"/>
              </a:ext>
            </a:extLst>
          </p:cNvPr>
          <p:cNvSpPr/>
          <p:nvPr/>
        </p:nvSpPr>
        <p:spPr>
          <a:xfrm rot="16200000">
            <a:off x="7798557" y="2228807"/>
            <a:ext cx="110750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7A2156-3361-48C1-44C7-CA6DD7147F8F}"/>
              </a:ext>
            </a:extLst>
          </p:cNvPr>
          <p:cNvSpPr txBox="1"/>
          <p:nvPr/>
        </p:nvSpPr>
        <p:spPr>
          <a:xfrm>
            <a:off x="210273" y="144882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Dreamer, 2019</a:t>
            </a:r>
            <a:br>
              <a:rPr lang="en-GB" dirty="0"/>
            </a:br>
            <a:r>
              <a:rPr lang="en-GB" dirty="0"/>
              <a:t>DreamerV3, 2023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35195EF-E198-7C12-5FB4-2755DA220409}"/>
                  </a:ext>
                </a:extLst>
              </p:cNvPr>
              <p:cNvSpPr txBox="1"/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35195EF-E198-7C12-5FB4-2755DA220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12E438-C659-AFFC-BA4E-AE2F6AE92B63}"/>
                  </a:ext>
                </a:extLst>
              </p:cNvPr>
              <p:cNvSpPr txBox="1"/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12E438-C659-AFFC-BA4E-AE2F6AE9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41E7103-86AF-E0A7-1F7F-849B2323D25E}"/>
                  </a:ext>
                </a:extLst>
              </p:cNvPr>
              <p:cNvSpPr txBox="1"/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41E7103-86AF-E0A7-1F7F-849B2323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FB46A02-B864-E29C-404E-C5BB2C8830F1}"/>
              </a:ext>
            </a:extLst>
          </p:cNvPr>
          <p:cNvSpPr txBox="1"/>
          <p:nvPr/>
        </p:nvSpPr>
        <p:spPr>
          <a:xfrm>
            <a:off x="9330057" y="1585526"/>
            <a:ext cx="2848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Introduit un </a:t>
            </a:r>
            <a:r>
              <a:rPr lang="fr-FR" dirty="0" err="1"/>
              <a:t>Recurrent</a:t>
            </a:r>
            <a:r>
              <a:rPr lang="fr-FR" dirty="0"/>
              <a:t> State </a:t>
            </a:r>
            <a:r>
              <a:rPr lang="fr-FR" dirty="0" err="1"/>
              <a:t>Space</a:t>
            </a:r>
            <a:r>
              <a:rPr lang="fr-FR" dirty="0"/>
              <a:t> Model (RSSM)</a:t>
            </a:r>
            <a:endParaRPr lang="en-GB" dirty="0"/>
          </a:p>
        </p:txBody>
      </p:sp>
      <p:sp>
        <p:nvSpPr>
          <p:cNvPr id="80" name="Arrow: U-Turn 79">
            <a:extLst>
              <a:ext uri="{FF2B5EF4-FFF2-40B4-BE49-F238E27FC236}">
                <a16:creationId xmlns:a16="http://schemas.microsoft.com/office/drawing/2014/main" id="{90686EA8-8DF5-CD74-42BA-DFA40B6C5A7C}"/>
              </a:ext>
            </a:extLst>
          </p:cNvPr>
          <p:cNvSpPr/>
          <p:nvPr/>
        </p:nvSpPr>
        <p:spPr>
          <a:xfrm flipH="1">
            <a:off x="4534323" y="4093191"/>
            <a:ext cx="1811718" cy="1071077"/>
          </a:xfrm>
          <a:prstGeom prst="uturnArrow">
            <a:avLst>
              <a:gd name="adj1" fmla="val 25000"/>
              <a:gd name="adj2" fmla="val 25000"/>
              <a:gd name="adj3" fmla="val 22612"/>
              <a:gd name="adj4" fmla="val 37540"/>
              <a:gd name="adj5" fmla="val 740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D32B1F8-6D6D-242D-F91E-4EEF7C4212BE}"/>
                  </a:ext>
                </a:extLst>
              </p:cNvPr>
              <p:cNvSpPr txBox="1"/>
              <p:nvPr/>
            </p:nvSpPr>
            <p:spPr>
              <a:xfrm>
                <a:off x="4138896" y="4090785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D32B1F8-6D6D-242D-F91E-4EEF7C42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96" y="4090785"/>
                <a:ext cx="75596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8D708EE-8746-EDF7-DFF6-72776D14A399}"/>
                  </a:ext>
                </a:extLst>
              </p:cNvPr>
              <p:cNvSpPr/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8D708EE-8746-EDF7-DFF6-72776D14A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A79E88-3351-7439-47C8-2A4C321F8073}"/>
                  </a:ext>
                </a:extLst>
              </p:cNvPr>
              <p:cNvSpPr txBox="1"/>
              <p:nvPr/>
            </p:nvSpPr>
            <p:spPr>
              <a:xfrm>
                <a:off x="6412904" y="4105509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A79E88-3351-7439-47C8-2A4C321F8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04" y="4105509"/>
                <a:ext cx="7559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E4BA76A2-F3DF-9D49-F43E-BEED376FE11F}"/>
              </a:ext>
            </a:extLst>
          </p:cNvPr>
          <p:cNvSpPr/>
          <p:nvPr/>
        </p:nvSpPr>
        <p:spPr>
          <a:xfrm>
            <a:off x="4988699" y="3962051"/>
            <a:ext cx="995333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Memory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E1A5C3-5977-DD9A-5C47-87BE8E49935F}"/>
                  </a:ext>
                </a:extLst>
              </p:cNvPr>
              <p:cNvSpPr txBox="1"/>
              <p:nvPr/>
            </p:nvSpPr>
            <p:spPr>
              <a:xfrm>
                <a:off x="9333265" y="2739976"/>
                <a:ext cx="2848307" cy="67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Modélisation stochastique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E1A5C3-5977-DD9A-5C47-87BE8E499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265" y="2739976"/>
                <a:ext cx="2848307" cy="671081"/>
              </a:xfrm>
              <a:prstGeom prst="rect">
                <a:avLst/>
              </a:prstGeom>
              <a:blipFill>
                <a:blip r:embed="rId16"/>
                <a:stretch>
                  <a:fillRect l="-1713" t="-4505" b="-9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802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129BA-1E45-E4AB-58BE-921E3008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339ED-4E32-BDBD-51BE-240F4D1FB1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88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32D5ECF-3092-0904-1255-70342672F2F2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10287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Les World </a:t>
            </a:r>
            <a:r>
              <a:rPr lang="fr-FR" kern="0" dirty="0" err="1"/>
              <a:t>Models</a:t>
            </a:r>
            <a:r>
              <a:rPr lang="fr-FR" kern="0" dirty="0"/>
              <a:t> - </a:t>
            </a:r>
            <a:r>
              <a:rPr lang="fr-FR" kern="0" dirty="0" err="1"/>
              <a:t>Dreamer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E57496-C3CE-1257-0A7D-440C44F1075E}"/>
                  </a:ext>
                </a:extLst>
              </p:cNvPr>
              <p:cNvSpPr txBox="1"/>
              <p:nvPr/>
            </p:nvSpPr>
            <p:spPr>
              <a:xfrm>
                <a:off x="533400" y="1693495"/>
                <a:ext cx="6097604" cy="3497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Imagination Latente Différentiable</a:t>
                </a:r>
              </a:p>
              <a:p>
                <a:endParaRPr lang="fr-FR" dirty="0"/>
              </a:p>
              <a:p>
                <a:r>
                  <a:rPr lang="fr-FR" dirty="0"/>
                  <a:t>Pour une 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et un World Model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le gain </a:t>
                </a:r>
                <a:r>
                  <a:rPr lang="en-GB" dirty="0" err="1"/>
                  <a:t>imaginaire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function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Donc les loss </a:t>
                </a:r>
                <a:r>
                  <a:rPr lang="en-GB" dirty="0" err="1"/>
                  <a:t>suivantes</a:t>
                </a:r>
                <a:r>
                  <a:rPr lang="en-GB" dirty="0"/>
                  <a:t> </a:t>
                </a:r>
                <a:r>
                  <a:rPr lang="en-GB" dirty="0" err="1"/>
                  <a:t>sont</a:t>
                </a:r>
                <a:r>
                  <a:rPr lang="en-GB" dirty="0"/>
                  <a:t> </a:t>
                </a:r>
                <a:r>
                  <a:rPr lang="en-GB" dirty="0" err="1"/>
                  <a:t>différentables</a:t>
                </a:r>
                <a:r>
                  <a:rPr lang="en-GB" dirty="0"/>
                  <a:t> vis à vis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𝑐𝑟𝑖𝑡𝑖𝑐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(0,1)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d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𝑎𝑐𝑡𝑜𝑟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(0,1)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E57496-C3CE-1257-0A7D-440C44F10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93495"/>
                <a:ext cx="6097604" cy="3497881"/>
              </a:xfrm>
              <a:prstGeom prst="rect">
                <a:avLst/>
              </a:prstGeom>
              <a:blipFill>
                <a:blip r:embed="rId2"/>
                <a:stretch>
                  <a:fillRect l="-900" t="-1045" b="-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250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31A2-C9E2-3776-E72D-6D093253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87CCDE5-DE63-9A96-B4AE-EABFED2A3E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DBC4C29F-E5B7-526A-CB6B-9A65A00F878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2A578CC-63B9-A5F5-4FA1-8F9420D04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Le RL pour les </a:t>
            </a:r>
            <a:r>
              <a:rPr lang="fr-FR" spc="-20" dirty="0" err="1"/>
              <a:t>LLMs</a:t>
            </a: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#1 RL via Human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949DF-B916-8691-1DD1-3CF0DA3A5E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3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gain futur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blipFill>
                <a:blip r:embed="rId7"/>
                <a:stretch>
                  <a:fillRect l="-1484" t="-10000" r="-5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677583" y="1626848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/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Pour Mario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>
                    <a:latin typeface="Cambria Math" panose="02040503050406030204" pitchFamily="18" charset="0"/>
                  </a:rPr>
                  <a:t>avancement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fr-FR" dirty="0">
                    <a:latin typeface="Cambria Math" panose="02040503050406030204" pitchFamily="18" charset="0"/>
                  </a:rPr>
                  <a:t>avancement futur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blipFill>
                <a:blip r:embed="rId8"/>
                <a:stretch>
                  <a:fillRect l="-1214" t="-3974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/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Objectif</a:t>
                </a:r>
                <a:r>
                  <a:rPr lang="fr-FR" dirty="0"/>
                  <a:t> : Trouver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blipFill>
                <a:blip r:embed="rId9"/>
                <a:stretch>
                  <a:fillRect l="-11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42DEF-20A4-32ED-1E74-2784429F97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4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E33B2-B1AE-910B-3CC7-3513863BCC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90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64EC66A-8505-5C79-0A2A-C9C4579AC60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Mini-cours</a:t>
            </a:r>
            <a:r>
              <a:rPr lang="fr-FR" sz="4300" kern="0" dirty="0"/>
              <a:t> sur les </a:t>
            </a:r>
            <a:r>
              <a:rPr lang="fr-FR" sz="4300" kern="0" dirty="0" err="1"/>
              <a:t>LLMs</a:t>
            </a:r>
            <a:r>
              <a:rPr lang="fr-FR" sz="4300" kern="0" dirty="0"/>
              <a:t> :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DD5E0-AAAF-34E0-4BF7-068771B4D9D3}"/>
                  </a:ext>
                </a:extLst>
              </p:cNvPr>
              <p:cNvSpPr txBox="1"/>
              <p:nvPr/>
            </p:nvSpPr>
            <p:spPr>
              <a:xfrm>
                <a:off x="228600" y="1293305"/>
                <a:ext cx="10134600" cy="1753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Un Large </a:t>
                </a:r>
                <a:r>
                  <a:rPr lang="fr-FR" dirty="0" err="1"/>
                  <a:t>Language</a:t>
                </a:r>
                <a:r>
                  <a:rPr lang="fr-FR" dirty="0"/>
                  <a:t> Model est un réseau de neurone entraîné à </a:t>
                </a:r>
                <a:r>
                  <a:rPr lang="fr-FR" dirty="0">
                    <a:solidFill>
                      <a:srgbClr val="FF0000"/>
                    </a:solidFill>
                  </a:rPr>
                  <a:t>prédire le prochain mot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b="0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 ⋅|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mr>
                    </m:m>
                  </m:oMath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DD5E0-AAAF-34E0-4BF7-068771B4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93305"/>
                <a:ext cx="10134600" cy="1753813"/>
              </a:xfrm>
              <a:prstGeom prst="rect">
                <a:avLst/>
              </a:prstGeom>
              <a:blipFill>
                <a:blip r:embed="rId2"/>
                <a:stretch>
                  <a:fillRect l="-542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4DC61C-C657-7C59-A07B-0ED906673D82}"/>
                  </a:ext>
                </a:extLst>
              </p:cNvPr>
              <p:cNvSpPr txBox="1"/>
              <p:nvPr/>
            </p:nvSpPr>
            <p:spPr>
              <a:xfrm>
                <a:off x="3596640" y="1765016"/>
                <a:ext cx="520446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Avec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= paramètres du réseau de neurones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vocabulaire</a:t>
                </a:r>
                <a:r>
                  <a:rPr lang="en-GB" dirty="0"/>
                  <a:t> (ensemble </a:t>
                </a:r>
                <a:r>
                  <a:rPr lang="en-GB" dirty="0" err="1"/>
                  <a:t>fini</a:t>
                </a:r>
                <a:r>
                  <a:rPr lang="en-GB" dirty="0"/>
                  <a:t> de taille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= context window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espace</a:t>
                </a:r>
                <a:r>
                  <a:rPr lang="en-GB" dirty="0"/>
                  <a:t> des distributions dans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= la </a:t>
                </a:r>
                <a:r>
                  <a:rPr lang="en-GB" dirty="0" err="1"/>
                  <a:t>séquence</a:t>
                </a:r>
                <a:r>
                  <a:rPr lang="en-GB" dirty="0"/>
                  <a:t> (phrase incomplete) </a:t>
                </a:r>
                <a:r>
                  <a:rPr lang="en-GB" dirty="0" err="1"/>
                  <a:t>jusqu’au</a:t>
                </a:r>
                <a:r>
                  <a:rPr lang="en-GB" dirty="0"/>
                  <a:t> 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ième</a:t>
                </a:r>
                <a:r>
                  <a:rPr lang="en-GB" dirty="0"/>
                  <a:t> mot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>
                        <a:latin typeface="Cambria Math" panose="02040503050406030204" pitchFamily="18" charset="0"/>
                      </a:rPr>
                      <m:t>mot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 ⋅|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la distribution du mot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4DC61C-C657-7C59-A07B-0ED906673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40" y="1765016"/>
                <a:ext cx="5204460" cy="2308324"/>
              </a:xfrm>
              <a:prstGeom prst="rect">
                <a:avLst/>
              </a:prstGeom>
              <a:blipFill>
                <a:blip r:embed="rId3"/>
                <a:stretch>
                  <a:fillRect l="-937" t="-1587" b="-3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84672-D700-F595-04E9-955AC500A95B}"/>
                  </a:ext>
                </a:extLst>
              </p:cNvPr>
              <p:cNvSpPr txBox="1"/>
              <p:nvPr/>
            </p:nvSpPr>
            <p:spPr>
              <a:xfrm>
                <a:off x="-468795" y="4309895"/>
                <a:ext cx="5955195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mange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pomme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20%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poire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10%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voiture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0.05%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84672-D700-F595-04E9-955AC500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795" y="4309895"/>
                <a:ext cx="5955195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55F036F-8F99-4725-2BD7-9AC7800F77DA}"/>
              </a:ext>
            </a:extLst>
          </p:cNvPr>
          <p:cNvCxnSpPr>
            <a:cxnSpLocks/>
          </p:cNvCxnSpPr>
          <p:nvPr/>
        </p:nvCxnSpPr>
        <p:spPr>
          <a:xfrm rot="5400000">
            <a:off x="2884694" y="5373615"/>
            <a:ext cx="783811" cy="60959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5D0F3B-5E76-923F-C50D-C8CDC0E2C5B5}"/>
                  </a:ext>
                </a:extLst>
              </p:cNvPr>
              <p:cNvSpPr txBox="1"/>
              <p:nvPr/>
            </p:nvSpPr>
            <p:spPr>
              <a:xfrm>
                <a:off x="-462169" y="6056932"/>
                <a:ext cx="5295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mange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pomme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…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5D0F3B-5E76-923F-C50D-C8CDC0E2C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2169" y="6056932"/>
                <a:ext cx="52959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C43BE4-8216-1901-BBAA-7789E3D34875}"/>
              </a:ext>
            </a:extLst>
          </p:cNvPr>
          <p:cNvSpPr txBox="1"/>
          <p:nvPr/>
        </p:nvSpPr>
        <p:spPr>
          <a:xfrm>
            <a:off x="3410114" y="5531494"/>
            <a:ext cx="647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9C63C71-32B1-1826-E49A-4615E7AF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1605658"/>
            <a:ext cx="3124200" cy="4499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FF35-1771-8FA2-CAC5-7E3B42558D3C}"/>
                  </a:ext>
                </a:extLst>
              </p:cNvPr>
              <p:cNvSpPr txBox="1"/>
              <p:nvPr/>
            </p:nvSpPr>
            <p:spPr>
              <a:xfrm>
                <a:off x="4274159" y="4783005"/>
                <a:ext cx="4737652" cy="1561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/>
                  <a:t>Apprentissage </a:t>
                </a:r>
                <a:r>
                  <a:rPr lang="en-GB" dirty="0" err="1"/>
                  <a:t>supervisé</a:t>
                </a:r>
                <a:r>
                  <a:rPr lang="en-GB" dirty="0"/>
                  <a:t> :</a:t>
                </a:r>
              </a:p>
              <a:p>
                <a:pPr algn="ctr"/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Dataset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quences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FF35-1771-8FA2-CAC5-7E3B4255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159" y="4783005"/>
                <a:ext cx="4737652" cy="1561005"/>
              </a:xfrm>
              <a:prstGeom prst="rect">
                <a:avLst/>
              </a:prstGeom>
              <a:blipFill>
                <a:blip r:embed="rId7"/>
                <a:stretch>
                  <a:fillRect t="-2344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13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0" grpId="0"/>
      <p:bldP spid="32" grpId="0"/>
      <p:bldP spid="3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2F119-AD2C-8121-FE26-4F39F5378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9F4-35AB-4B04-7FFD-A5B7D624E8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71D7658-96B9-6928-D388-450BD43653F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Mini-cours</a:t>
            </a:r>
            <a:r>
              <a:rPr lang="fr-FR" sz="4300" kern="0" dirty="0"/>
              <a:t> sur les </a:t>
            </a:r>
            <a:r>
              <a:rPr lang="fr-FR" sz="4300" kern="0" dirty="0" err="1"/>
              <a:t>LLMs</a:t>
            </a:r>
            <a:r>
              <a:rPr lang="fr-FR" sz="4300" kern="0" dirty="0"/>
              <a:t> : du LLM au </a:t>
            </a:r>
            <a:r>
              <a:rPr lang="fr-FR" sz="4300" kern="0" dirty="0" err="1"/>
              <a:t>ChatBot</a:t>
            </a:r>
            <a:endParaRPr lang="fr-FR" sz="4300" kern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9A7A9-3827-81A4-F6EA-DDA89E39B10B}"/>
              </a:ext>
            </a:extLst>
          </p:cNvPr>
          <p:cNvSpPr txBox="1"/>
          <p:nvPr/>
        </p:nvSpPr>
        <p:spPr>
          <a:xfrm>
            <a:off x="381000" y="407613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Un LLM complete </a:t>
            </a:r>
            <a:r>
              <a:rPr lang="en-GB" dirty="0" err="1"/>
              <a:t>n’importe</a:t>
            </a:r>
            <a:r>
              <a:rPr lang="en-GB" dirty="0"/>
              <a:t>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texte</a:t>
            </a:r>
            <a:r>
              <a:rPr lang="en-GB" dirty="0"/>
              <a:t>, y </a:t>
            </a:r>
            <a:r>
              <a:rPr lang="en-GB" dirty="0" err="1"/>
              <a:t>compris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conversation entre un </a:t>
            </a:r>
            <a:r>
              <a:rPr lang="en-GB" i="1" dirty="0"/>
              <a:t>user</a:t>
            </a:r>
            <a:r>
              <a:rPr lang="en-GB" dirty="0"/>
              <a:t> et un </a:t>
            </a:r>
            <a:r>
              <a:rPr lang="en-GB" i="1" dirty="0"/>
              <a:t>assistant</a:t>
            </a:r>
            <a:r>
              <a:rPr lang="en-GB" dirty="0"/>
              <a:t> IA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F0FAE3-F939-77D4-9A60-FE40789D7689}"/>
                  </a:ext>
                </a:extLst>
              </p:cNvPr>
              <p:cNvSpPr txBox="1"/>
              <p:nvPr/>
            </p:nvSpPr>
            <p:spPr>
              <a:xfrm>
                <a:off x="381000" y="1371600"/>
                <a:ext cx="89916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Ce type de </a:t>
                </a:r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/>
                  <a:t>entraîné</a:t>
                </a:r>
                <a:r>
                  <a:rPr lang="en-GB" dirty="0"/>
                  <a:t> </a:t>
                </a:r>
                <a:r>
                  <a:rPr lang="en-GB" dirty="0" err="1"/>
                  <a:t>puis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de manière recursive en </a:t>
                </a:r>
                <a:r>
                  <a:rPr lang="en-GB" dirty="0" err="1"/>
                  <a:t>réinjectant</a:t>
                </a:r>
                <a:r>
                  <a:rPr lang="en-GB" dirty="0"/>
                  <a:t> le mot </a:t>
                </a:r>
                <a:r>
                  <a:rPr lang="en-GB" dirty="0" err="1"/>
                  <a:t>prédit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appelé</a:t>
                </a:r>
                <a:r>
                  <a:rPr lang="en-GB" dirty="0"/>
                  <a:t> </a:t>
                </a:r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>
                    <a:solidFill>
                      <a:srgbClr val="FF0000"/>
                    </a:solidFill>
                  </a:rPr>
                  <a:t>autorégressif</a:t>
                </a:r>
                <a:r>
                  <a:rPr lang="en-GB" dirty="0"/>
                  <a:t>. </a:t>
                </a:r>
              </a:p>
              <a:p>
                <a:endParaRPr lang="en-GB" dirty="0"/>
              </a:p>
              <a:p>
                <a:r>
                  <a:rPr lang="en-GB" dirty="0"/>
                  <a:t>La sequence </a:t>
                </a:r>
                <a:r>
                  <a:rPr lang="en-GB" dirty="0" err="1"/>
                  <a:t>initiale</a:t>
                </a:r>
                <a:r>
                  <a:rPr lang="en-GB" dirty="0"/>
                  <a:t> </a:t>
                </a:r>
                <a:r>
                  <a:rPr lang="en-GB" dirty="0" err="1"/>
                  <a:t>donné</a:t>
                </a:r>
                <a:r>
                  <a:rPr lang="en-GB" dirty="0"/>
                  <a:t> en entrée </a:t>
                </a:r>
                <a:r>
                  <a:rPr lang="en-GB" dirty="0" err="1"/>
                  <a:t>initialement</a:t>
                </a:r>
                <a:r>
                  <a:rPr lang="en-GB" dirty="0"/>
                  <a:t> </a:t>
                </a:r>
                <a:r>
                  <a:rPr lang="en-GB" dirty="0" err="1"/>
                  <a:t>s’appelle</a:t>
                </a:r>
                <a:r>
                  <a:rPr lang="en-GB" dirty="0"/>
                  <a:t> le </a:t>
                </a:r>
                <a:r>
                  <a:rPr lang="en-GB" dirty="0">
                    <a:solidFill>
                      <a:srgbClr val="00B050"/>
                    </a:solidFill>
                  </a:rPr>
                  <a:t>prompt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branche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crivant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F0FAE3-F939-77D4-9A60-FE40789D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991600" cy="1754326"/>
              </a:xfrm>
              <a:prstGeom prst="rect">
                <a:avLst/>
              </a:prstGeom>
              <a:blipFill>
                <a:blip r:embed="rId2"/>
                <a:stretch>
                  <a:fillRect l="-610" t="-1736" b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D42DFADA-D7AD-D5F8-CB5A-074E7CD2487C}"/>
              </a:ext>
            </a:extLst>
          </p:cNvPr>
          <p:cNvSpPr/>
          <p:nvPr/>
        </p:nvSpPr>
        <p:spPr>
          <a:xfrm rot="16200000">
            <a:off x="2939534" y="2041699"/>
            <a:ext cx="369332" cy="24384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6B164C6-3AF8-DE56-C2AA-BD21047E6CD4}"/>
              </a:ext>
            </a:extLst>
          </p:cNvPr>
          <p:cNvSpPr/>
          <p:nvPr/>
        </p:nvSpPr>
        <p:spPr>
          <a:xfrm rot="16200000">
            <a:off x="6254234" y="1317799"/>
            <a:ext cx="369332" cy="38862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13B55-8891-24B1-B171-4E2AB36819B9}"/>
              </a:ext>
            </a:extLst>
          </p:cNvPr>
          <p:cNvSpPr txBox="1"/>
          <p:nvPr/>
        </p:nvSpPr>
        <p:spPr>
          <a:xfrm>
            <a:off x="2678927" y="34353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prompt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D58E5-BC54-5925-A32C-3E2021DC754C}"/>
              </a:ext>
            </a:extLst>
          </p:cNvPr>
          <p:cNvSpPr txBox="1"/>
          <p:nvPr/>
        </p:nvSpPr>
        <p:spPr>
          <a:xfrm>
            <a:off x="5923391" y="34353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complétion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55E964-AA47-5879-7A9A-F8F1FC199910}"/>
                  </a:ext>
                </a:extLst>
              </p:cNvPr>
              <p:cNvSpPr txBox="1"/>
              <p:nvPr/>
            </p:nvSpPr>
            <p:spPr>
              <a:xfrm>
                <a:off x="381000" y="4845994"/>
                <a:ext cx="7543800" cy="1194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Ceci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conversation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entre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utile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inoffensif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honn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utilisateur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Parle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moi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branche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")</m:t>
                      </m:r>
                    </m:oMath>
                  </m:oMathPara>
                </a14:m>
                <a:br>
                  <a:rPr lang="fr-FR" b="0" dirty="0">
                    <a:solidFill>
                      <a:srgbClr val="00B050"/>
                    </a:solidFill>
                  </a:rPr>
                </a:br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55E964-AA47-5879-7A9A-F8F1FC199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45994"/>
                <a:ext cx="7543800" cy="1194045"/>
              </a:xfrm>
              <a:prstGeom prst="rect">
                <a:avLst/>
              </a:prstGeom>
              <a:blipFill>
                <a:blip r:embed="rId3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DE09B2F-A327-1513-1BBE-9C3AD51E36FF}"/>
              </a:ext>
            </a:extLst>
          </p:cNvPr>
          <p:cNvSpPr txBox="1"/>
          <p:nvPr/>
        </p:nvSpPr>
        <p:spPr>
          <a:xfrm>
            <a:off x="9003934" y="4476662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ChatBot</a:t>
            </a:r>
            <a:r>
              <a:rPr lang="en-GB" dirty="0"/>
              <a:t> </a:t>
            </a:r>
            <a:r>
              <a:rPr lang="en-GB" dirty="0" err="1"/>
              <a:t>fondé</a:t>
            </a:r>
            <a:r>
              <a:rPr lang="en-GB" dirty="0"/>
              <a:t> sur un LLM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A479A04-477E-4568-6B46-3BABF8112E8D}"/>
              </a:ext>
            </a:extLst>
          </p:cNvPr>
          <p:cNvCxnSpPr>
            <a:cxnSpLocks/>
            <a:stCxn id="19" idx="1"/>
            <a:endCxn id="16" idx="3"/>
          </p:cNvCxnSpPr>
          <p:nvPr/>
        </p:nvCxnSpPr>
        <p:spPr>
          <a:xfrm rot="10800000" flipV="1">
            <a:off x="7924800" y="4661327"/>
            <a:ext cx="1079134" cy="78168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6" grpId="0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6D39-9D25-A904-89F5-EB395813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globe with black background&#10;&#10;AI-generated content may be incorrect.">
            <a:extLst>
              <a:ext uri="{FF2B5EF4-FFF2-40B4-BE49-F238E27FC236}">
                <a16:creationId xmlns:a16="http://schemas.microsoft.com/office/drawing/2014/main" id="{9708C26F-F5F6-82CE-C874-368024E87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36441"/>
            <a:ext cx="1219200" cy="1200102"/>
          </a:xfrm>
          <a:prstGeom prst="rect">
            <a:avLst/>
          </a:prstGeom>
        </p:spPr>
      </p:pic>
      <p:pic>
        <p:nvPicPr>
          <p:cNvPr id="16" name="Picture 15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6B64A66-CB28-9FE6-1502-4B8067AE5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99490"/>
            <a:ext cx="1987826" cy="11181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ED696-2A2C-37A2-1979-F96724E92E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92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B998373-9110-8E8D-3DA6-473F4B0AFE0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Pre-training : le modèle hérite du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CD3E-BFBD-46D9-963B-09039DB5AF04}"/>
              </a:ext>
            </a:extLst>
          </p:cNvPr>
          <p:cNvSpPr txBox="1"/>
          <p:nvPr/>
        </p:nvSpPr>
        <p:spPr>
          <a:xfrm>
            <a:off x="3004338" y="2109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Pre-Training</a:t>
            </a:r>
            <a:endParaRPr lang="en-GB" dirty="0"/>
          </a:p>
        </p:txBody>
      </p:sp>
      <p:pic>
        <p:nvPicPr>
          <p:cNvPr id="3" name="Picture 2" descr="A puzzle with letters on it&#10;&#10;AI-generated content may be incorrect.">
            <a:extLst>
              <a:ext uri="{FF2B5EF4-FFF2-40B4-BE49-F238E27FC236}">
                <a16:creationId xmlns:a16="http://schemas.microsoft.com/office/drawing/2014/main" id="{AFDEF3FD-D346-57DC-5F77-F076CFAE2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807" y="1849716"/>
            <a:ext cx="2624017" cy="147601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7C760B5-AE89-3D1C-BDCF-FD3CF86C8111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700045" y="2519674"/>
            <a:ext cx="2012751" cy="1270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urple emoji with horns&#10;&#10;AI-generated content may be incorrect.">
            <a:extLst>
              <a:ext uri="{FF2B5EF4-FFF2-40B4-BE49-F238E27FC236}">
                <a16:creationId xmlns:a16="http://schemas.microsoft.com/office/drawing/2014/main" id="{97F624CB-699F-1220-D2F2-7BC657A5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37972"/>
            <a:ext cx="1676400" cy="944372"/>
          </a:xfrm>
          <a:prstGeom prst="rect">
            <a:avLst/>
          </a:prstGeom>
        </p:spPr>
      </p:pic>
      <p:pic>
        <p:nvPicPr>
          <p:cNvPr id="26" name="Picture 25" descr="A purple emoji with horns&#10;&#10;AI-generated content may be incorrect.">
            <a:extLst>
              <a:ext uri="{FF2B5EF4-FFF2-40B4-BE49-F238E27FC236}">
                <a16:creationId xmlns:a16="http://schemas.microsoft.com/office/drawing/2014/main" id="{7EA0E51C-77E8-195E-49B6-0952F134F4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70" y="3191025"/>
            <a:ext cx="1676400" cy="9443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8C547A-EA18-A911-2B11-FFE2ABB9E868}"/>
              </a:ext>
            </a:extLst>
          </p:cNvPr>
          <p:cNvSpPr txBox="1"/>
          <p:nvPr/>
        </p:nvSpPr>
        <p:spPr>
          <a:xfrm>
            <a:off x="762000" y="446139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Misaligned</a:t>
            </a:r>
            <a:r>
              <a:rPr lang="fr-FR" dirty="0"/>
              <a:t> data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0000D5-52B6-21B8-66A6-D7E55A98872A}"/>
              </a:ext>
            </a:extLst>
          </p:cNvPr>
          <p:cNvSpPr txBox="1"/>
          <p:nvPr/>
        </p:nvSpPr>
        <p:spPr>
          <a:xfrm>
            <a:off x="5179090" y="4145259"/>
            <a:ext cx="198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Misaligned</a:t>
            </a:r>
            <a:r>
              <a:rPr lang="fr-FR" dirty="0"/>
              <a:t> model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682BFF-91E1-5987-C476-B4A134F9ACFC}"/>
              </a:ext>
            </a:extLst>
          </p:cNvPr>
          <p:cNvSpPr txBox="1"/>
          <p:nvPr/>
        </p:nvSpPr>
        <p:spPr>
          <a:xfrm>
            <a:off x="416897" y="5111259"/>
            <a:ext cx="63610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Exemples de valeurs d’alignement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Safety</a:t>
            </a:r>
            <a:r>
              <a:rPr lang="fr-FR" dirty="0"/>
              <a:t> : ne pas produire de dangereux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Privacy</a:t>
            </a:r>
            <a:r>
              <a:rPr lang="fr-FR" dirty="0"/>
              <a:t> : respecter la vie privée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Morale : respecter les normes éthiques et culturelles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Plus généralement, respecter les valeurs humaines (subjectif)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0D37EC-422D-A15A-1434-C67AF8F8A0A5}"/>
              </a:ext>
            </a:extLst>
          </p:cNvPr>
          <p:cNvSpPr txBox="1"/>
          <p:nvPr/>
        </p:nvSpPr>
        <p:spPr>
          <a:xfrm>
            <a:off x="8750942" y="1995344"/>
            <a:ext cx="34224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Comment fabriquer une bombe ?</a:t>
            </a:r>
          </a:p>
          <a:p>
            <a:endParaRPr lang="fr-FR" dirty="0"/>
          </a:p>
          <a:p>
            <a:r>
              <a:rPr lang="fr-FR" dirty="0"/>
              <a:t>Que peut on reprocher à telle </a:t>
            </a:r>
            <a:br>
              <a:rPr lang="fr-FR" dirty="0"/>
            </a:br>
            <a:r>
              <a:rPr lang="fr-FR" dirty="0"/>
              <a:t>communauté ?</a:t>
            </a:r>
          </a:p>
          <a:p>
            <a:endParaRPr lang="fr-FR" dirty="0"/>
          </a:p>
          <a:p>
            <a:r>
              <a:rPr lang="en-GB" dirty="0" err="1"/>
              <a:t>Connais-tu</a:t>
            </a:r>
            <a:r>
              <a:rPr lang="en-GB" dirty="0"/>
              <a:t> des </a:t>
            </a:r>
            <a:r>
              <a:rPr lang="en-GB" dirty="0" err="1"/>
              <a:t>numéros</a:t>
            </a:r>
            <a:r>
              <a:rPr lang="en-GB" dirty="0"/>
              <a:t> de </a:t>
            </a:r>
            <a:r>
              <a:rPr lang="en-GB" dirty="0" err="1"/>
              <a:t>sécu</a:t>
            </a:r>
            <a:r>
              <a:rPr lang="en-GB" dirty="0"/>
              <a:t> ?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5D603658-E370-C00A-D400-24906E263DC2}"/>
              </a:ext>
            </a:extLst>
          </p:cNvPr>
          <p:cNvCxnSpPr>
            <a:cxnSpLocks/>
          </p:cNvCxnSpPr>
          <p:nvPr/>
        </p:nvCxnSpPr>
        <p:spPr>
          <a:xfrm>
            <a:off x="7406018" y="2588092"/>
            <a:ext cx="1185983" cy="13655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E808B2-7734-D9BF-88B7-D63340FF6D1E}"/>
              </a:ext>
            </a:extLst>
          </p:cNvPr>
          <p:cNvCxnSpPr>
            <a:cxnSpLocks/>
          </p:cNvCxnSpPr>
          <p:nvPr/>
        </p:nvCxnSpPr>
        <p:spPr>
          <a:xfrm flipV="1">
            <a:off x="7406020" y="2197434"/>
            <a:ext cx="1268722" cy="29206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8F4FDF5-6B70-7D3A-9E52-4F8D10EBC94C}"/>
              </a:ext>
            </a:extLst>
          </p:cNvPr>
          <p:cNvCxnSpPr>
            <a:cxnSpLocks/>
          </p:cNvCxnSpPr>
          <p:nvPr/>
        </p:nvCxnSpPr>
        <p:spPr>
          <a:xfrm>
            <a:off x="7406020" y="2705969"/>
            <a:ext cx="1338383" cy="81429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36B421-DD5B-2C05-5D25-252940E1CC5A}"/>
              </a:ext>
            </a:extLst>
          </p:cNvPr>
          <p:cNvSpPr txBox="1"/>
          <p:nvPr/>
        </p:nvSpPr>
        <p:spPr>
          <a:xfrm>
            <a:off x="9855661" y="1579297"/>
            <a:ext cx="1784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Inférence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37025B-647A-5F69-9496-EAE3EB85414B}"/>
              </a:ext>
            </a:extLst>
          </p:cNvPr>
          <p:cNvSpPr txBox="1"/>
          <p:nvPr/>
        </p:nvSpPr>
        <p:spPr>
          <a:xfrm>
            <a:off x="6858000" y="4830722"/>
            <a:ext cx="525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</a:t>
            </a:r>
            <a:r>
              <a:rPr lang="fr-FR" dirty="0" err="1"/>
              <a:t>pre</a:t>
            </a:r>
            <a:r>
              <a:rPr lang="fr-FR" dirty="0"/>
              <a:t>-training seul ne permet pas d’insuffler ces valeurs au LLM.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C10E4F3-BE32-39B6-302D-D65FF768C06D}"/>
                  </a:ext>
                </a:extLst>
              </p:cNvPr>
              <p:cNvSpPr/>
              <p:nvPr/>
            </p:nvSpPr>
            <p:spPr>
              <a:xfrm>
                <a:off x="4712796" y="1862407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C10E4F3-BE32-39B6-302D-D65FF768C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796" y="1862407"/>
                <a:ext cx="2679085" cy="131453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4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3" grpId="0"/>
      <p:bldP spid="43" grpId="0"/>
      <p:bldP spid="4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B102-8582-243F-CA77-3EDF9F10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B8ADD-6B4E-68B8-8529-31537A30A8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93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0F3946-8075-3C83-840B-53B21AECA74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Fine-Tuning : entraînement spécifique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7D626-032E-FD4A-1DD4-6F0D57B58CA8}"/>
              </a:ext>
            </a:extLst>
          </p:cNvPr>
          <p:cNvSpPr txBox="1"/>
          <p:nvPr/>
        </p:nvSpPr>
        <p:spPr>
          <a:xfrm>
            <a:off x="4870309" y="241533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Supervised</a:t>
            </a:r>
            <a:r>
              <a:rPr lang="fr-FR" dirty="0"/>
              <a:t> Fine-Tuning (SFT)</a:t>
            </a:r>
            <a:endParaRPr lang="en-GB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CE7DA71-2F29-9496-F9A3-F6BD05F34497}"/>
              </a:ext>
            </a:extLst>
          </p:cNvPr>
          <p:cNvCxnSpPr>
            <a:cxnSpLocks/>
            <a:stCxn id="49" idx="3"/>
            <a:endCxn id="9" idx="1"/>
          </p:cNvCxnSpPr>
          <p:nvPr/>
        </p:nvCxnSpPr>
        <p:spPr>
          <a:xfrm flipV="1">
            <a:off x="3307587" y="2363390"/>
            <a:ext cx="5562598" cy="145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BBCA786-A19F-299F-D7C9-03FDD297D6C5}"/>
              </a:ext>
            </a:extLst>
          </p:cNvPr>
          <p:cNvSpPr txBox="1"/>
          <p:nvPr/>
        </p:nvSpPr>
        <p:spPr>
          <a:xfrm>
            <a:off x="529110" y="5349061"/>
            <a:ext cx="105307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Problèmes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Nécessite de créer la donnée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Ne corrige pas forcément les comportements subtils non couverts par les exemples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Apprentissage uniquement positif (on ne désapprend pas des comportements non désirés)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B803448-7CD8-028B-A634-324B4DDA95B0}"/>
                  </a:ext>
                </a:extLst>
              </p:cNvPr>
              <p:cNvSpPr/>
              <p:nvPr/>
            </p:nvSpPr>
            <p:spPr>
              <a:xfrm>
                <a:off x="628502" y="1720692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B803448-7CD8-028B-A634-324B4DDA9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2" y="1720692"/>
                <a:ext cx="2679085" cy="13145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770DA77-ED20-4AD8-5329-87129B1289E3}"/>
                  </a:ext>
                </a:extLst>
              </p:cNvPr>
              <p:cNvSpPr/>
              <p:nvPr/>
            </p:nvSpPr>
            <p:spPr>
              <a:xfrm>
                <a:off x="8870185" y="1706123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fine-</a:t>
                </a:r>
                <a:r>
                  <a:rPr lang="fr-FR" dirty="0" err="1"/>
                  <a:t>tuné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perfectionné sur des donnés spécifiques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770DA77-ED20-4AD8-5329-87129B128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185" y="1706123"/>
                <a:ext cx="2679085" cy="13145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E1A07E-9452-CA0E-C80C-6A8C6706BA86}"/>
              </a:ext>
            </a:extLst>
          </p:cNvPr>
          <p:cNvSpPr/>
          <p:nvPr/>
        </p:nvSpPr>
        <p:spPr>
          <a:xfrm>
            <a:off x="1149743" y="3879233"/>
            <a:ext cx="2209800" cy="90341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Dataset humains</a:t>
            </a:r>
          </a:p>
          <a:p>
            <a:pPr algn="ctr"/>
            <a:r>
              <a:rPr lang="fr-FR" dirty="0"/>
              <a:t>(e.g. </a:t>
            </a:r>
            <a:r>
              <a:rPr lang="fr-FR" dirty="0" err="1"/>
              <a:t>Anthropic</a:t>
            </a:r>
            <a:r>
              <a:rPr lang="fr-FR" dirty="0"/>
              <a:t> HH)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6EE81A-4D9A-9DBC-EABB-970F61C08DB0}"/>
              </a:ext>
            </a:extLst>
          </p:cNvPr>
          <p:cNvSpPr/>
          <p:nvPr/>
        </p:nvSpPr>
        <p:spPr>
          <a:xfrm>
            <a:off x="8828262" y="3840807"/>
            <a:ext cx="2209800" cy="90341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Modèle plus gros déjà aligné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5866D1-6F58-2533-14C1-F16E939FA9CD}"/>
              </a:ext>
            </a:extLst>
          </p:cNvPr>
          <p:cNvSpPr/>
          <p:nvPr/>
        </p:nvSpPr>
        <p:spPr>
          <a:xfrm>
            <a:off x="4454504" y="3840808"/>
            <a:ext cx="3193811" cy="90341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issues d’échanges utilisateurs réels, filtrées pour la qualité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E7C4C3E-EA49-B455-BFCC-9437F9D434E0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3359543" y="2738496"/>
            <a:ext cx="1510766" cy="159244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E9C27E7-2E4D-F881-B209-72F8252D040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>
            <a:off x="7232510" y="2738496"/>
            <a:ext cx="1595753" cy="155402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35A5ACF-B698-7D7E-8477-E705AC19C9A8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rot="16200000" flipV="1">
            <a:off x="5661837" y="3451234"/>
            <a:ext cx="779147" cy="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66704A9-82DF-3418-BFBC-B82DC997FC47}"/>
              </a:ext>
            </a:extLst>
          </p:cNvPr>
          <p:cNvSpPr txBox="1"/>
          <p:nvPr/>
        </p:nvSpPr>
        <p:spPr>
          <a:xfrm>
            <a:off x="8016639" y="3268592"/>
            <a:ext cx="137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distillation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1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2" grpId="0" animBg="1"/>
      <p:bldP spid="13" grpId="0" animBg="1"/>
      <p:bldP spid="15" grpId="0" animBg="1"/>
      <p:bldP spid="5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BB524-6CAC-03D8-92ED-193C6537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3B57E-7083-A0DF-C9AF-715AFE7A42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94</a:t>
            </a:fld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00266-80D7-01EB-580D-0FC8F6122605}"/>
              </a:ext>
            </a:extLst>
          </p:cNvPr>
          <p:cNvSpPr txBox="1"/>
          <p:nvPr/>
        </p:nvSpPr>
        <p:spPr>
          <a:xfrm>
            <a:off x="533400" y="5257800"/>
            <a:ext cx="1127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Problèmes de robustesse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modèle peut oublier l’instruction par malchance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modèle est plus susceptible d’obéir aux instructions de l’user : attaques malveillantes de l’utilisateur possibles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F223D0-A6CE-0D68-6154-40B7B7801F6C}"/>
                  </a:ext>
                </a:extLst>
              </p:cNvPr>
              <p:cNvSpPr txBox="1"/>
              <p:nvPr/>
            </p:nvSpPr>
            <p:spPr>
              <a:xfrm>
                <a:off x="152400" y="1600200"/>
                <a:ext cx="8610600" cy="1194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𝑆𝐹𝑇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Vous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ê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serviable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honn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inoffensif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Donnez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toujours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ponses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concises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polies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Explique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moi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comment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faire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bombe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suis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pas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mesure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pondre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votre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question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.")</m:t>
                      </m:r>
                    </m:oMath>
                  </m:oMathPara>
                </a14:m>
                <a:br>
                  <a:rPr lang="fr-FR" b="0" dirty="0">
                    <a:solidFill>
                      <a:srgbClr val="00B050"/>
                    </a:solidFill>
                  </a:rPr>
                </a:br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F223D0-A6CE-0D68-6154-40B7B78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10600" cy="1194045"/>
              </a:xfrm>
              <a:prstGeom prst="rect">
                <a:avLst/>
              </a:prstGeom>
              <a:blipFill>
                <a:blip r:embed="rId2"/>
                <a:stretch>
                  <a:fillRect b="-3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AAD7F9-3F8C-1454-5CD0-BBE72B27CD63}"/>
              </a:ext>
            </a:extLst>
          </p:cNvPr>
          <p:cNvSpPr/>
          <p:nvPr/>
        </p:nvSpPr>
        <p:spPr>
          <a:xfrm>
            <a:off x="8915400" y="3276600"/>
            <a:ext cx="3193811" cy="90341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Instructions HHH (Honnête, </a:t>
            </a:r>
            <a:r>
              <a:rPr lang="fr-FR" dirty="0" err="1"/>
              <a:t>Harmless</a:t>
            </a:r>
            <a:r>
              <a:rPr lang="fr-FR" dirty="0"/>
              <a:t> et </a:t>
            </a:r>
            <a:r>
              <a:rPr lang="fr-FR" dirty="0" err="1"/>
              <a:t>Helpful</a:t>
            </a:r>
            <a:r>
              <a:rPr lang="fr-FR" dirty="0"/>
              <a:t>)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D573307-1B51-62A9-6DED-A1E6E933311B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8837553" y="1601847"/>
            <a:ext cx="1371600" cy="197790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153DA-1864-365C-D38A-F35270F90A65}"/>
              </a:ext>
            </a:extLst>
          </p:cNvPr>
          <p:cNvSpPr txBox="1"/>
          <p:nvPr/>
        </p:nvSpPr>
        <p:spPr>
          <a:xfrm>
            <a:off x="416896" y="3244334"/>
            <a:ext cx="612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C’est une forme d’alignement contextuel par prompt engineering, souple et adaptable au comportement recherché.</a:t>
            </a:r>
            <a:endParaRPr lang="en-GB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55EE015-BA70-0861-960A-34FF1EA3D5D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Alignement par Instructions Système</a:t>
            </a:r>
          </a:p>
        </p:txBody>
      </p:sp>
    </p:spTree>
    <p:extLst>
      <p:ext uri="{BB962C8B-B14F-4D97-AF65-F5344CB8AC3E}">
        <p14:creationId xmlns:p14="http://schemas.microsoft.com/office/powerpoint/2010/main" val="398839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889D-B17D-1FE2-E683-B0B4E036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74F35-0265-6E69-C7AD-C1DEE91C07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95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3D1D85D-6F3D-7DC4-68E9-E5C1D8CB2F6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RL via Human Feedback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09C48-6B44-1EC7-662B-5AAEDAFB0D58}"/>
              </a:ext>
            </a:extLst>
          </p:cNvPr>
          <p:cNvSpPr txBox="1"/>
          <p:nvPr/>
        </p:nvSpPr>
        <p:spPr>
          <a:xfrm>
            <a:off x="4699007" y="2142438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RLHF</a:t>
            </a:r>
            <a:endParaRPr lang="en-GB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C821C18-0F2E-10CC-562C-7E89FFD27A5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136285" y="2090498"/>
            <a:ext cx="5562598" cy="145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822605C-615B-BE2A-2514-E22338AE5551}"/>
                  </a:ext>
                </a:extLst>
              </p:cNvPr>
              <p:cNvSpPr/>
              <p:nvPr/>
            </p:nvSpPr>
            <p:spPr>
              <a:xfrm>
                <a:off x="457200" y="1447800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fine-</a:t>
                </a:r>
                <a:r>
                  <a:rPr lang="fr-FR" dirty="0" err="1"/>
                  <a:t>tuné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perfectionné sur des donnés spécifiques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822605C-615B-BE2A-2514-E22338AE5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47800"/>
                <a:ext cx="2679085" cy="13145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AA55466-4923-75AB-B1D0-552CD99240D9}"/>
                  </a:ext>
                </a:extLst>
              </p:cNvPr>
              <p:cNvSpPr/>
              <p:nvPr/>
            </p:nvSpPr>
            <p:spPr>
              <a:xfrm>
                <a:off x="8698883" y="1433231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renforcé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aligné par RLHF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AA55466-4923-75AB-B1D0-552CD9924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83" y="1433231"/>
                <a:ext cx="2679085" cy="13145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AA0416F-49A2-4EAE-DF90-D72DD6C128EF}"/>
              </a:ext>
            </a:extLst>
          </p:cNvPr>
          <p:cNvCxnSpPr>
            <a:cxnSpLocks/>
            <a:stCxn id="15" idx="3"/>
            <a:endCxn id="2" idx="2"/>
          </p:cNvCxnSpPr>
          <p:nvPr/>
        </p:nvCxnSpPr>
        <p:spPr>
          <a:xfrm flipV="1">
            <a:off x="3789647" y="2511770"/>
            <a:ext cx="2090460" cy="2095297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909AEA-6C8C-F1DC-F758-9ED6EDEFC04D}"/>
              </a:ext>
            </a:extLst>
          </p:cNvPr>
          <p:cNvSpPr/>
          <p:nvPr/>
        </p:nvSpPr>
        <p:spPr>
          <a:xfrm>
            <a:off x="985487" y="3299081"/>
            <a:ext cx="2804160" cy="261597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Dataset de préférence humaines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2B97D6-D2A6-95AD-D3AD-1E8B69C85A73}"/>
              </a:ext>
            </a:extLst>
          </p:cNvPr>
          <p:cNvSpPr/>
          <p:nvPr/>
        </p:nvSpPr>
        <p:spPr>
          <a:xfrm>
            <a:off x="1117533" y="4037131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9D8F97-F775-8FF1-7C22-D733963046CE}"/>
              </a:ext>
            </a:extLst>
          </p:cNvPr>
          <p:cNvSpPr/>
          <p:nvPr/>
        </p:nvSpPr>
        <p:spPr>
          <a:xfrm>
            <a:off x="1295089" y="4137272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730A8AD-4603-3285-F3CF-E89E50D26576}"/>
              </a:ext>
            </a:extLst>
          </p:cNvPr>
          <p:cNvSpPr/>
          <p:nvPr/>
        </p:nvSpPr>
        <p:spPr>
          <a:xfrm>
            <a:off x="2514600" y="4137272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6A6CC1-9C3B-7891-9743-AAF10940B55B}"/>
              </a:ext>
            </a:extLst>
          </p:cNvPr>
          <p:cNvSpPr/>
          <p:nvPr/>
        </p:nvSpPr>
        <p:spPr>
          <a:xfrm>
            <a:off x="1117533" y="4191000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D705FC-BB5A-4FF9-0C34-2A401832421A}"/>
              </a:ext>
            </a:extLst>
          </p:cNvPr>
          <p:cNvSpPr/>
          <p:nvPr/>
        </p:nvSpPr>
        <p:spPr>
          <a:xfrm>
            <a:off x="1295089" y="4291141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89718B4-D381-5569-4B11-2920C1A98AB8}"/>
              </a:ext>
            </a:extLst>
          </p:cNvPr>
          <p:cNvSpPr/>
          <p:nvPr/>
        </p:nvSpPr>
        <p:spPr>
          <a:xfrm>
            <a:off x="2514600" y="4291141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8B338E-E88A-1B19-DAC1-A7C6CEE3452F}"/>
              </a:ext>
            </a:extLst>
          </p:cNvPr>
          <p:cNvSpPr/>
          <p:nvPr/>
        </p:nvSpPr>
        <p:spPr>
          <a:xfrm>
            <a:off x="1117533" y="4348963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E17A98-43F3-F4C7-5364-14919E7E3F2E}"/>
              </a:ext>
            </a:extLst>
          </p:cNvPr>
          <p:cNvSpPr/>
          <p:nvPr/>
        </p:nvSpPr>
        <p:spPr>
          <a:xfrm>
            <a:off x="1295089" y="444910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CFE44D3-9C00-58E7-82D0-F83B5990FF0D}"/>
              </a:ext>
            </a:extLst>
          </p:cNvPr>
          <p:cNvSpPr/>
          <p:nvPr/>
        </p:nvSpPr>
        <p:spPr>
          <a:xfrm>
            <a:off x="2514600" y="444910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A4A60A2-89AF-9A13-F6BA-3D9590CC854E}"/>
              </a:ext>
            </a:extLst>
          </p:cNvPr>
          <p:cNvSpPr/>
          <p:nvPr/>
        </p:nvSpPr>
        <p:spPr>
          <a:xfrm>
            <a:off x="1117533" y="4506926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6C6B04B-2AE5-6354-4A59-3EF217C3BCC9}"/>
              </a:ext>
            </a:extLst>
          </p:cNvPr>
          <p:cNvSpPr/>
          <p:nvPr/>
        </p:nvSpPr>
        <p:spPr>
          <a:xfrm>
            <a:off x="1295089" y="4607067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4BF07E8-D2EF-FA2B-86AB-828CA12AEFA3}"/>
              </a:ext>
            </a:extLst>
          </p:cNvPr>
          <p:cNvSpPr/>
          <p:nvPr/>
        </p:nvSpPr>
        <p:spPr>
          <a:xfrm>
            <a:off x="2514600" y="4607067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2973D83-4614-1B51-EBF9-7767FEC3BE76}"/>
              </a:ext>
            </a:extLst>
          </p:cNvPr>
          <p:cNvSpPr/>
          <p:nvPr/>
        </p:nvSpPr>
        <p:spPr>
          <a:xfrm>
            <a:off x="1117533" y="4646013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0AEE942-D183-F719-8DB5-1A5796368C30}"/>
              </a:ext>
            </a:extLst>
          </p:cNvPr>
          <p:cNvSpPr/>
          <p:nvPr/>
        </p:nvSpPr>
        <p:spPr>
          <a:xfrm>
            <a:off x="1295089" y="474615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3CE6BAF-F21D-EF2F-69AA-D83A32C7EEC3}"/>
              </a:ext>
            </a:extLst>
          </p:cNvPr>
          <p:cNvSpPr/>
          <p:nvPr/>
        </p:nvSpPr>
        <p:spPr>
          <a:xfrm>
            <a:off x="2514600" y="474615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BDA628A-127C-0842-8C57-76B32B2647F1}"/>
              </a:ext>
            </a:extLst>
          </p:cNvPr>
          <p:cNvSpPr/>
          <p:nvPr/>
        </p:nvSpPr>
        <p:spPr>
          <a:xfrm>
            <a:off x="1117533" y="4785100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B4104C-8B6E-D12A-2E85-BBD5D694579D}"/>
              </a:ext>
            </a:extLst>
          </p:cNvPr>
          <p:cNvSpPr/>
          <p:nvPr/>
        </p:nvSpPr>
        <p:spPr>
          <a:xfrm>
            <a:off x="1295089" y="4885241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680308A-8D7E-E7E9-5A48-B2779ACF9773}"/>
              </a:ext>
            </a:extLst>
          </p:cNvPr>
          <p:cNvSpPr/>
          <p:nvPr/>
        </p:nvSpPr>
        <p:spPr>
          <a:xfrm>
            <a:off x="2514600" y="4885241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C13FD3A-FC14-7891-0CAC-DC6D863158AE}"/>
              </a:ext>
            </a:extLst>
          </p:cNvPr>
          <p:cNvSpPr/>
          <p:nvPr/>
        </p:nvSpPr>
        <p:spPr>
          <a:xfrm>
            <a:off x="1117533" y="4931340"/>
            <a:ext cx="25400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09750C-BEC7-6954-49A3-1BE6A5A41E0D}"/>
              </a:ext>
            </a:extLst>
          </p:cNvPr>
          <p:cNvSpPr/>
          <p:nvPr/>
        </p:nvSpPr>
        <p:spPr>
          <a:xfrm>
            <a:off x="1295089" y="5031481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26AF0F5-E362-F15C-8973-9F436B7D319B}"/>
              </a:ext>
            </a:extLst>
          </p:cNvPr>
          <p:cNvSpPr/>
          <p:nvPr/>
        </p:nvSpPr>
        <p:spPr>
          <a:xfrm>
            <a:off x="2514600" y="5031481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48D9C-6B51-BFF6-23A3-1B0B694C6995}"/>
              </a:ext>
            </a:extLst>
          </p:cNvPr>
          <p:cNvSpPr txBox="1"/>
          <p:nvPr/>
        </p:nvSpPr>
        <p:spPr>
          <a:xfrm>
            <a:off x="5791200" y="4677828"/>
            <a:ext cx="6282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Avantages par rapport au SFT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modèle apprend ce que les humains </a:t>
            </a:r>
            <a:r>
              <a:rPr lang="fr-FR" i="1" dirty="0"/>
              <a:t>préfère</a:t>
            </a:r>
            <a:r>
              <a:rPr lang="fr-FR" dirty="0"/>
              <a:t> pas juste </a:t>
            </a:r>
            <a:r>
              <a:rPr lang="fr-FR" i="1" dirty="0"/>
              <a:t>ce qu’ils écriraient.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 modèle apprend une notion de préférence généralisable</a:t>
            </a:r>
          </a:p>
        </p:txBody>
      </p:sp>
    </p:spTree>
    <p:extLst>
      <p:ext uri="{BB962C8B-B14F-4D97-AF65-F5344CB8AC3E}">
        <p14:creationId xmlns:p14="http://schemas.microsoft.com/office/powerpoint/2010/main" val="31122218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C517D-1082-F33D-44AC-ED08A29F6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56B5B-B89F-6708-EFCB-D9651D828D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96</a:t>
            </a:fld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A451B68-F345-0D06-4AC6-781FC5A93630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pour les </a:t>
            </a:r>
            <a:r>
              <a:rPr lang="fr-FR" sz="4300" kern="0" dirty="0" err="1"/>
              <a:t>LLMs</a:t>
            </a:r>
            <a:endParaRPr lang="fr-FR" sz="43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F5693-8CF9-E83D-9D9A-022FE95905C5}"/>
              </a:ext>
            </a:extLst>
          </p:cNvPr>
          <p:cNvSpPr txBox="1"/>
          <p:nvPr/>
        </p:nvSpPr>
        <p:spPr>
          <a:xfrm>
            <a:off x="287959" y="2365349"/>
            <a:ext cx="2021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espace des phrases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41F8-1A05-058C-1563-43C58A2A56BD}"/>
                  </a:ext>
                </a:extLst>
              </p:cNvPr>
              <p:cNvSpPr txBox="1"/>
              <p:nvPr/>
            </p:nvSpPr>
            <p:spPr>
              <a:xfrm>
                <a:off x="253546" y="1353724"/>
                <a:ext cx="3733800" cy="645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: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mot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= ⋅|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41F8-1A05-058C-1563-43C58A2A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6" y="1353724"/>
                <a:ext cx="3733800" cy="645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1D3B48-8958-7C05-6D49-778EC854AEF8}"/>
                  </a:ext>
                </a:extLst>
              </p:cNvPr>
              <p:cNvSpPr txBox="1"/>
              <p:nvPr/>
            </p:nvSpPr>
            <p:spPr>
              <a:xfrm>
                <a:off x="106944" y="2948436"/>
                <a:ext cx="3672433" cy="627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(⋅|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1D3B48-8958-7C05-6D49-778EC854A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4" y="2948436"/>
                <a:ext cx="3672433" cy="627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4">
            <a:extLst>
              <a:ext uri="{FF2B5EF4-FFF2-40B4-BE49-F238E27FC236}">
                <a16:creationId xmlns:a16="http://schemas.microsoft.com/office/drawing/2014/main" id="{387F951F-8104-FD66-634C-E4C23660607C}"/>
              </a:ext>
            </a:extLst>
          </p:cNvPr>
          <p:cNvSpPr/>
          <p:nvPr/>
        </p:nvSpPr>
        <p:spPr>
          <a:xfrm>
            <a:off x="5819089" y="2113601"/>
            <a:ext cx="5033061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B6D6A5C6-5C0C-D34C-9D74-0518AB55708A}"/>
                  </a:ext>
                </a:extLst>
              </p:cNvPr>
              <p:cNvSpPr txBox="1"/>
              <p:nvPr/>
            </p:nvSpPr>
            <p:spPr>
              <a:xfrm>
                <a:off x="4031842" y="4724400"/>
                <a:ext cx="2037288" cy="38279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prompt</m:t>
                          </m:r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phrase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0: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sz="2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B6D6A5C6-5C0C-D34C-9D74-0518AB557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842" y="4724400"/>
                <a:ext cx="2037288" cy="382797"/>
              </a:xfrm>
              <a:prstGeom prst="rect">
                <a:avLst/>
              </a:prstGeom>
              <a:blipFill>
                <a:blip r:embed="rId4"/>
                <a:stretch>
                  <a:fillRect l="-6269" r="-35821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6">
            <a:extLst>
              <a:ext uri="{FF2B5EF4-FFF2-40B4-BE49-F238E27FC236}">
                <a16:creationId xmlns:a16="http://schemas.microsoft.com/office/drawing/2014/main" id="{DECC32DB-D233-C0E4-3F7D-613632CD98F3}"/>
              </a:ext>
            </a:extLst>
          </p:cNvPr>
          <p:cNvSpPr txBox="1"/>
          <p:nvPr/>
        </p:nvSpPr>
        <p:spPr>
          <a:xfrm>
            <a:off x="6408458" y="3313752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8A1C303-FB24-CEB8-26F7-34EB5B39B01D}"/>
              </a:ext>
            </a:extLst>
          </p:cNvPr>
          <p:cNvSpPr txBox="1"/>
          <p:nvPr/>
        </p:nvSpPr>
        <p:spPr>
          <a:xfrm>
            <a:off x="8645335" y="3313752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DEB86B2-A349-61CC-C49E-3DB19C6DBA09}"/>
              </a:ext>
            </a:extLst>
          </p:cNvPr>
          <p:cNvSpPr txBox="1"/>
          <p:nvPr/>
        </p:nvSpPr>
        <p:spPr>
          <a:xfrm>
            <a:off x="10521379" y="3324420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8CECDDA2-9E91-E7AE-D7A3-48A871EC3F6A}"/>
              </a:ext>
            </a:extLst>
          </p:cNvPr>
          <p:cNvSpPr txBox="1"/>
          <p:nvPr/>
        </p:nvSpPr>
        <p:spPr>
          <a:xfrm>
            <a:off x="9795447" y="1780303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5" name="object 33">
            <a:extLst>
              <a:ext uri="{FF2B5EF4-FFF2-40B4-BE49-F238E27FC236}">
                <a16:creationId xmlns:a16="http://schemas.microsoft.com/office/drawing/2014/main" id="{D42A06B2-4404-D6FB-2D7E-3C73B0D6E1A1}"/>
              </a:ext>
            </a:extLst>
          </p:cNvPr>
          <p:cNvGrpSpPr/>
          <p:nvPr/>
        </p:nvGrpSpPr>
        <p:grpSpPr>
          <a:xfrm>
            <a:off x="6955218" y="4065591"/>
            <a:ext cx="2571750" cy="1256665"/>
            <a:chOff x="1729485" y="4215129"/>
            <a:chExt cx="2571750" cy="1256665"/>
          </a:xfrm>
        </p:grpSpPr>
        <p:sp>
          <p:nvSpPr>
            <p:cNvPr id="16" name="object 34">
              <a:extLst>
                <a:ext uri="{FF2B5EF4-FFF2-40B4-BE49-F238E27FC236}">
                  <a16:creationId xmlns:a16="http://schemas.microsoft.com/office/drawing/2014/main" id="{EEA49977-DB36-BEF5-18A0-A8CDC74BFA74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1827B90D-1D6D-34B4-7C55-6F42D18A4394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36">
            <a:extLst>
              <a:ext uri="{FF2B5EF4-FFF2-40B4-BE49-F238E27FC236}">
                <a16:creationId xmlns:a16="http://schemas.microsoft.com/office/drawing/2014/main" id="{8C640BCD-0126-5E8F-969C-40F42DD4F4E9}"/>
              </a:ext>
            </a:extLst>
          </p:cNvPr>
          <p:cNvSpPr txBox="1"/>
          <p:nvPr/>
        </p:nvSpPr>
        <p:spPr>
          <a:xfrm>
            <a:off x="7213980" y="4102401"/>
            <a:ext cx="205422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-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Tâche textuelle</a:t>
            </a:r>
          </a:p>
        </p:txBody>
      </p:sp>
      <p:grpSp>
        <p:nvGrpSpPr>
          <p:cNvPr id="19" name="object 37">
            <a:extLst>
              <a:ext uri="{FF2B5EF4-FFF2-40B4-BE49-F238E27FC236}">
                <a16:creationId xmlns:a16="http://schemas.microsoft.com/office/drawing/2014/main" id="{6649671F-FDA0-691D-8CF5-37617B0E1F84}"/>
              </a:ext>
            </a:extLst>
          </p:cNvPr>
          <p:cNvGrpSpPr/>
          <p:nvPr/>
        </p:nvGrpSpPr>
        <p:grpSpPr>
          <a:xfrm>
            <a:off x="6955472" y="1572582"/>
            <a:ext cx="2571115" cy="1257300"/>
            <a:chOff x="1729739" y="1722120"/>
            <a:chExt cx="2571115" cy="1257300"/>
          </a:xfrm>
        </p:grpSpPr>
        <p:sp>
          <p:nvSpPr>
            <p:cNvPr id="20" name="object 38">
              <a:extLst>
                <a:ext uri="{FF2B5EF4-FFF2-40B4-BE49-F238E27FC236}">
                  <a16:creationId xmlns:a16="http://schemas.microsoft.com/office/drawing/2014/main" id="{08FED467-C345-EB55-8947-26AD80FD2ED6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9">
              <a:extLst>
                <a:ext uri="{FF2B5EF4-FFF2-40B4-BE49-F238E27FC236}">
                  <a16:creationId xmlns:a16="http://schemas.microsoft.com/office/drawing/2014/main" id="{C60AA413-DBE9-DBDE-0719-F32D31DA8A3F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40">
                <a:extLst>
                  <a:ext uri="{FF2B5EF4-FFF2-40B4-BE49-F238E27FC236}">
                    <a16:creationId xmlns:a16="http://schemas.microsoft.com/office/drawing/2014/main" id="{2ABAFDC7-4FF9-B0F7-F14B-FE38E71FE10D}"/>
                  </a:ext>
                </a:extLst>
              </p:cNvPr>
              <p:cNvSpPr txBox="1"/>
              <p:nvPr/>
            </p:nvSpPr>
            <p:spPr>
              <a:xfrm>
                <a:off x="6732096" y="1582031"/>
                <a:ext cx="2875781" cy="114710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2400" spc="-5" dirty="0">
                    <a:solidFill>
                      <a:srgbClr val="FFFFFF"/>
                    </a:solidFill>
                    <a:latin typeface="Cambria Math"/>
                    <a:cs typeface="Cambria Math"/>
                  </a:rPr>
                  <a:t>Agent </a:t>
                </a:r>
              </a:p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2400" spc="-5" dirty="0">
                    <a:solidFill>
                      <a:srgbClr val="FFFFFF"/>
                    </a:solidFill>
                    <a:latin typeface="Cambria Math"/>
                    <a:cs typeface="Cambria Math"/>
                  </a:rPr>
                  <a:t>- </a:t>
                </a:r>
                <a:endParaRPr lang="fr-FR" sz="2400" b="0" i="1" spc="-5" dirty="0">
                  <a:solidFill>
                    <a:srgbClr val="FFFFFF"/>
                  </a:solidFill>
                  <a:latin typeface="Cambria Math" panose="02040503050406030204" pitchFamily="18" charset="0"/>
                  <a:cs typeface="Cambria Math"/>
                </a:endParaRPr>
              </a:p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pc="-5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𝐿</m:t>
                      </m:r>
                      <m:r>
                        <a:rPr lang="fr-FR" sz="2400" b="0" i="1" spc="-5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𝐿</m:t>
                      </m:r>
                      <m:sSub>
                        <m:sSubPr>
                          <m:ctrlP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</m:t>
                          </m:r>
                        </m:e>
                        <m:sub>
                          <m: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𝑃𝑇</m:t>
                          </m:r>
                        </m:sub>
                      </m:sSub>
                    </m:oMath>
                  </m:oMathPara>
                </a14:m>
                <a:endParaRPr lang="fr-FR" sz="2400" spc="-5" dirty="0">
                  <a:solidFill>
                    <a:srgbClr val="FFFFFF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40">
                <a:extLst>
                  <a:ext uri="{FF2B5EF4-FFF2-40B4-BE49-F238E27FC236}">
                    <a16:creationId xmlns:a16="http://schemas.microsoft.com/office/drawing/2014/main" id="{2ABAFDC7-4FF9-B0F7-F14B-FE38E71F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96" y="1582031"/>
                <a:ext cx="2875781" cy="1147109"/>
              </a:xfrm>
              <a:prstGeom prst="rect">
                <a:avLst/>
              </a:prstGeom>
              <a:blipFill>
                <a:blip r:embed="rId5"/>
                <a:stretch>
                  <a:fillRect t="-7447" b="-3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FAB77802-485E-D728-AF1E-A9BA414F346A}"/>
                  </a:ext>
                </a:extLst>
              </p:cNvPr>
              <p:cNvSpPr txBox="1"/>
              <p:nvPr/>
            </p:nvSpPr>
            <p:spPr>
              <a:xfrm>
                <a:off x="7999954" y="3062338"/>
                <a:ext cx="3134296" cy="562718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16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0,                        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&lt;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&amp;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𝑓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t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â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che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phrase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)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1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FAB77802-485E-D728-AF1E-A9BA414F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954" y="3062338"/>
                <a:ext cx="3134296" cy="56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0522C133-F586-6476-3208-5E46B97965B4}"/>
                  </a:ext>
                </a:extLst>
              </p:cNvPr>
              <p:cNvSpPr txBox="1"/>
              <p:nvPr/>
            </p:nvSpPr>
            <p:spPr>
              <a:xfrm>
                <a:off x="10501501" y="1500853"/>
                <a:ext cx="1409603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4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mot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0522C133-F586-6476-3208-5E46B9796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501" y="1500853"/>
                <a:ext cx="1409603" cy="690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AC52F8B-1322-62E5-2CE2-0D49AEFC12E5}"/>
              </a:ext>
            </a:extLst>
          </p:cNvPr>
          <p:cNvSpPr txBox="1"/>
          <p:nvPr/>
        </p:nvSpPr>
        <p:spPr>
          <a:xfrm>
            <a:off x="287959" y="3926109"/>
            <a:ext cx="2103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phrase (incomplète)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F15271-BEAB-F9D2-BC7F-2FF290B32118}"/>
                  </a:ext>
                </a:extLst>
              </p:cNvPr>
              <p:cNvSpPr txBox="1"/>
              <p:nvPr/>
            </p:nvSpPr>
            <p:spPr>
              <a:xfrm>
                <a:off x="3186851" y="2959169"/>
                <a:ext cx="1863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distribution sur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F15271-BEAB-F9D2-BC7F-2FF290B32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851" y="2959169"/>
                <a:ext cx="1863635" cy="369332"/>
              </a:xfrm>
              <a:prstGeom prst="rect">
                <a:avLst/>
              </a:prstGeom>
              <a:blipFill>
                <a:blip r:embed="rId8"/>
                <a:stretch>
                  <a:fillRect l="-2951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CC7C70B-E775-732F-B60D-AE3308583C51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2696543" y="3143835"/>
            <a:ext cx="490309" cy="21378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864A95F6-1C10-73B2-3FB5-4BC1DAD9B866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1284515" y="3612113"/>
            <a:ext cx="369332" cy="25866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234D238-D530-82D9-AF5D-E0AC9A79AB86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338303" y="2695228"/>
            <a:ext cx="284546" cy="36345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68B6A0-99A3-6FE2-BDA7-8E7C6A5BDA48}"/>
                  </a:ext>
                </a:extLst>
              </p:cNvPr>
              <p:cNvSpPr txBox="1"/>
              <p:nvPr/>
            </p:nvSpPr>
            <p:spPr>
              <a:xfrm>
                <a:off x="287959" y="5530169"/>
                <a:ext cx="618213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Par ce framework, on peut entraîner un LLM à maximiser une récompense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che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phrase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finale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fonction</a:t>
                </a:r>
                <a:r>
                  <a:rPr lang="en-GB" dirty="0"/>
                  <a:t> de la </a:t>
                </a:r>
                <a:r>
                  <a:rPr lang="en-GB" dirty="0" err="1"/>
                  <a:t>tâche</a:t>
                </a:r>
                <a:r>
                  <a:rPr lang="en-GB" dirty="0"/>
                  <a:t> et de la </a:t>
                </a:r>
                <a:r>
                  <a:rPr lang="en-GB" dirty="0" err="1"/>
                  <a:t>réponse</a:t>
                </a:r>
                <a:r>
                  <a:rPr lang="en-GB" dirty="0"/>
                  <a:t> du LLM.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68B6A0-99A3-6FE2-BDA7-8E7C6A5BD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9" y="5530169"/>
                <a:ext cx="6182138" cy="923330"/>
              </a:xfrm>
              <a:prstGeom prst="rect">
                <a:avLst/>
              </a:prstGeom>
              <a:blipFill>
                <a:blip r:embed="rId9"/>
                <a:stretch>
                  <a:fillRect l="-789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3DB16-6E1A-071C-81C3-D337CF1D35C5}"/>
                  </a:ext>
                </a:extLst>
              </p:cNvPr>
              <p:cNvSpPr txBox="1"/>
              <p:nvPr/>
            </p:nvSpPr>
            <p:spPr>
              <a:xfrm>
                <a:off x="6096000" y="5589180"/>
                <a:ext cx="6096000" cy="905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Politique d’exploration de type Boltzmann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mot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 ⋅|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⋅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3DB16-6E1A-071C-81C3-D337CF1D3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180"/>
                <a:ext cx="6096000" cy="905056"/>
              </a:xfrm>
              <a:prstGeom prst="rect">
                <a:avLst/>
              </a:prstGeom>
              <a:blipFill>
                <a:blip r:embed="rId10"/>
                <a:stretch>
                  <a:fillRect t="-4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F126BA5-0CF7-C6CF-FB9C-B154CFBD8B83}"/>
              </a:ext>
            </a:extLst>
          </p:cNvPr>
          <p:cNvSpPr txBox="1"/>
          <p:nvPr/>
        </p:nvSpPr>
        <p:spPr>
          <a:xfrm>
            <a:off x="6198704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5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4" grpId="0"/>
      <p:bldP spid="18" grpId="0"/>
      <p:bldP spid="22" grpId="0"/>
      <p:bldP spid="23" grpId="0"/>
      <p:bldP spid="24" grpId="0"/>
      <p:bldP spid="45" grpId="0"/>
      <p:bldP spid="6" grpId="0"/>
      <p:bldP spid="2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90223-B136-B646-4D31-F2898AE1A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5D51F-8148-7673-E9A3-15E7485881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97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0CE6318-B597-972E-B115-3475E3601B2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with</a:t>
            </a:r>
            <a:r>
              <a:rPr lang="fr-FR" sz="4300" kern="0" dirty="0"/>
              <a:t> Human Feedback : principe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3A6F06-8B59-3984-B5EF-2832AA8875C1}"/>
              </a:ext>
            </a:extLst>
          </p:cNvPr>
          <p:cNvSpPr/>
          <p:nvPr/>
        </p:nvSpPr>
        <p:spPr>
          <a:xfrm>
            <a:off x="125727" y="1787052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 : « Comment faire une bombe ? »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CCB53F-0323-61BE-64C8-5F517DDF4581}"/>
              </a:ext>
            </a:extLst>
          </p:cNvPr>
          <p:cNvSpPr/>
          <p:nvPr/>
        </p:nvSpPr>
        <p:spPr>
          <a:xfrm>
            <a:off x="916938" y="3733800"/>
            <a:ext cx="1219200" cy="275640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15085D-2736-5A6F-8490-2D6C7B89E1D3}"/>
              </a:ext>
            </a:extLst>
          </p:cNvPr>
          <p:cNvSpPr/>
          <p:nvPr/>
        </p:nvSpPr>
        <p:spPr>
          <a:xfrm>
            <a:off x="2743200" y="3238500"/>
            <a:ext cx="286777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1 : « Tu as besoin de tel matériau, etc… »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ED9A47-9AF7-9FC9-8E1C-EF6DDD093915}"/>
              </a:ext>
            </a:extLst>
          </p:cNvPr>
          <p:cNvSpPr/>
          <p:nvPr/>
        </p:nvSpPr>
        <p:spPr>
          <a:xfrm>
            <a:off x="2743200" y="4299343"/>
            <a:ext cx="286777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2 : « Désolé je ne peux pas répondre. »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D2D70E-5ABF-FFC2-CD5C-5B5725AE8603}"/>
              </a:ext>
            </a:extLst>
          </p:cNvPr>
          <p:cNvSpPr/>
          <p:nvPr/>
        </p:nvSpPr>
        <p:spPr>
          <a:xfrm>
            <a:off x="5604344" y="2282475"/>
            <a:ext cx="2437131" cy="9275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Humain valide/invalide à la main les réponses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6E6C176-8091-1DFA-1FEC-16235BEB74F1}"/>
              </a:ext>
            </a:extLst>
          </p:cNvPr>
          <p:cNvSpPr/>
          <p:nvPr/>
        </p:nvSpPr>
        <p:spPr>
          <a:xfrm>
            <a:off x="5867400" y="3511034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6AE852-C35C-66B8-F113-800E7464C5E7}"/>
              </a:ext>
            </a:extLst>
          </p:cNvPr>
          <p:cNvSpPr/>
          <p:nvPr/>
        </p:nvSpPr>
        <p:spPr>
          <a:xfrm>
            <a:off x="5867400" y="4571877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F324E06C-537A-D9B8-2E6B-AAABE825C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01" y="4343377"/>
            <a:ext cx="768626" cy="768626"/>
          </a:xfrm>
          <a:prstGeom prst="rect">
            <a:avLst/>
          </a:prstGeom>
        </p:spPr>
      </p:pic>
      <p:sp>
        <p:nvSpPr>
          <p:cNvPr id="21" name="Arrow: Bent 20">
            <a:extLst>
              <a:ext uri="{FF2B5EF4-FFF2-40B4-BE49-F238E27FC236}">
                <a16:creationId xmlns:a16="http://schemas.microsoft.com/office/drawing/2014/main" id="{9FFD3D47-DF12-5585-4618-C2095EC7A469}"/>
              </a:ext>
            </a:extLst>
          </p:cNvPr>
          <p:cNvSpPr/>
          <p:nvPr/>
        </p:nvSpPr>
        <p:spPr>
          <a:xfrm flipV="1">
            <a:off x="1365417" y="2895600"/>
            <a:ext cx="1249568" cy="16002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5" name="Picture 24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4F50BE27-8DC6-612B-9C78-2BCF4F66F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6" y="2955766"/>
            <a:ext cx="1432819" cy="1432819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3E3C2E8F-FAE7-1EC5-BEF1-AB2CE8963334}"/>
              </a:ext>
            </a:extLst>
          </p:cNvPr>
          <p:cNvSpPr/>
          <p:nvPr/>
        </p:nvSpPr>
        <p:spPr>
          <a:xfrm>
            <a:off x="9151620" y="3511034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389AEE-B23C-81A3-8E43-2398790D6D92}"/>
              </a:ext>
            </a:extLst>
          </p:cNvPr>
          <p:cNvSpPr/>
          <p:nvPr/>
        </p:nvSpPr>
        <p:spPr>
          <a:xfrm>
            <a:off x="9151620" y="4594325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3CC8BF-8F52-CAE5-A0D6-F8AD81966294}"/>
                  </a:ext>
                </a:extLst>
              </p:cNvPr>
              <p:cNvSpPr txBox="1"/>
              <p:nvPr/>
            </p:nvSpPr>
            <p:spPr>
              <a:xfrm>
                <a:off x="10013524" y="456614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3CC8BF-8F52-CAE5-A0D6-F8AD81966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24" y="4566148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D7E6F1-7B6D-0D5D-1C37-803656C6CEF0}"/>
                  </a:ext>
                </a:extLst>
              </p:cNvPr>
              <p:cNvSpPr txBox="1"/>
              <p:nvPr/>
            </p:nvSpPr>
            <p:spPr>
              <a:xfrm>
                <a:off x="9903016" y="3511034"/>
                <a:ext cx="2202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D7E6F1-7B6D-0D5D-1C37-803656C6C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016" y="3511034"/>
                <a:ext cx="22022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Bent 31">
            <a:extLst>
              <a:ext uri="{FF2B5EF4-FFF2-40B4-BE49-F238E27FC236}">
                <a16:creationId xmlns:a16="http://schemas.microsoft.com/office/drawing/2014/main" id="{FFF8B5FA-4652-B37C-07C1-FD43E845926B}"/>
              </a:ext>
            </a:extLst>
          </p:cNvPr>
          <p:cNvSpPr/>
          <p:nvPr/>
        </p:nvSpPr>
        <p:spPr>
          <a:xfrm flipH="1" flipV="1">
            <a:off x="2286000" y="5208014"/>
            <a:ext cx="8847690" cy="964186"/>
          </a:xfrm>
          <a:prstGeom prst="bentArrow">
            <a:avLst>
              <a:gd name="adj1" fmla="val 25000"/>
              <a:gd name="adj2" fmla="val 32324"/>
              <a:gd name="adj3" fmla="val 25000"/>
              <a:gd name="adj4" fmla="val 297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E93002-7ABC-7EC8-C374-88CBB406D668}"/>
                  </a:ext>
                </a:extLst>
              </p:cNvPr>
              <p:cNvSpPr txBox="1"/>
              <p:nvPr/>
            </p:nvSpPr>
            <p:spPr>
              <a:xfrm>
                <a:off x="3175999" y="6046066"/>
                <a:ext cx="70676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Entraîner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via RL sur les données de </a:t>
                </a:r>
                <a:r>
                  <a:rPr lang="en-GB" dirty="0" err="1"/>
                  <a:t>l’episode</a:t>
                </a:r>
                <a:r>
                  <a:rPr lang="en-GB" dirty="0"/>
                  <a:t> </a:t>
                </a:r>
                <a:r>
                  <a:rPr lang="en-GB" dirty="0" err="1"/>
                  <a:t>textuel</a:t>
                </a:r>
                <a:r>
                  <a:rPr lang="en-GB" dirty="0"/>
                  <a:t> </a:t>
                </a:r>
                <a:r>
                  <a:rPr lang="en-GB" dirty="0" err="1"/>
                  <a:t>ainsi</a:t>
                </a:r>
                <a:r>
                  <a:rPr lang="en-GB" dirty="0"/>
                  <a:t> </a:t>
                </a:r>
                <a:r>
                  <a:rPr lang="en-GB" dirty="0" err="1"/>
                  <a:t>obtenu</a:t>
                </a:r>
                <a:r>
                  <a:rPr lang="en-GB" dirty="0"/>
                  <a:t>, avec PPO par </a:t>
                </a:r>
                <a:r>
                  <a:rPr lang="en-GB" dirty="0" err="1"/>
                  <a:t>exemple</a:t>
                </a:r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E93002-7ABC-7EC8-C374-88CBB406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99" y="6046066"/>
                <a:ext cx="7067692" cy="646331"/>
              </a:xfrm>
              <a:prstGeom prst="rect">
                <a:avLst/>
              </a:prstGeom>
              <a:blipFill>
                <a:blip r:embed="rId6"/>
                <a:stretch>
                  <a:fillRect l="-777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6" grpId="0" animBg="1"/>
      <p:bldP spid="27" grpId="0" animBg="1"/>
      <p:bldP spid="29" grpId="0"/>
      <p:bldP spid="31" grpId="0"/>
      <p:bldP spid="32" grpId="0" animBg="1"/>
      <p:bldP spid="3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9D65C-D702-9B9C-A445-6805B27D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664E7-BEE2-8A43-50AD-C760295393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98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AC5096C-5B3F-5422-8398-3032EDB0020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with</a:t>
            </a:r>
            <a:r>
              <a:rPr lang="fr-FR" sz="4300" kern="0" dirty="0"/>
              <a:t> Human Feedback : </a:t>
            </a:r>
            <a:r>
              <a:rPr lang="fr-FR" sz="4300" kern="0" dirty="0" err="1"/>
              <a:t>reward</a:t>
            </a:r>
            <a:r>
              <a:rPr lang="fr-FR" sz="4300" kern="0" dirty="0"/>
              <a:t>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075B9F-CA0E-BF4B-91C6-4C5412734E85}"/>
              </a:ext>
            </a:extLst>
          </p:cNvPr>
          <p:cNvSpPr/>
          <p:nvPr/>
        </p:nvSpPr>
        <p:spPr>
          <a:xfrm>
            <a:off x="125727" y="1787052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14097F-6F68-C3CC-9058-BF278EDE448E}"/>
              </a:ext>
            </a:extLst>
          </p:cNvPr>
          <p:cNvSpPr/>
          <p:nvPr/>
        </p:nvSpPr>
        <p:spPr>
          <a:xfrm>
            <a:off x="838200" y="3276601"/>
            <a:ext cx="1219200" cy="26802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92C4A6-5B0D-C47C-41CC-CCF4B1949B19}"/>
              </a:ext>
            </a:extLst>
          </p:cNvPr>
          <p:cNvSpPr/>
          <p:nvPr/>
        </p:nvSpPr>
        <p:spPr>
          <a:xfrm>
            <a:off x="2590800" y="3206464"/>
            <a:ext cx="1079502" cy="673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F52966-541A-5310-7722-905A889C61F1}"/>
                  </a:ext>
                </a:extLst>
              </p:cNvPr>
              <p:cNvSpPr/>
              <p:nvPr/>
            </p:nvSpPr>
            <p:spPr>
              <a:xfrm>
                <a:off x="5101370" y="1838170"/>
                <a:ext cx="3128230" cy="21371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Reward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prompt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answer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F52966-541A-5310-7722-905A889C6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70" y="1838170"/>
                <a:ext cx="3128230" cy="213712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622189-269A-D173-C743-A265DEBC7926}"/>
              </a:ext>
            </a:extLst>
          </p:cNvPr>
          <p:cNvSpPr/>
          <p:nvPr/>
        </p:nvSpPr>
        <p:spPr>
          <a:xfrm>
            <a:off x="3838045" y="3334959"/>
            <a:ext cx="1033515" cy="339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D8C5D89E-8B96-F55E-6862-E4FA668B641C}"/>
              </a:ext>
            </a:extLst>
          </p:cNvPr>
          <p:cNvSpPr/>
          <p:nvPr/>
        </p:nvSpPr>
        <p:spPr>
          <a:xfrm flipV="1">
            <a:off x="1142999" y="2895600"/>
            <a:ext cx="1300585" cy="914400"/>
          </a:xfrm>
          <a:prstGeom prst="bentArrow">
            <a:avLst>
              <a:gd name="adj1" fmla="val 25000"/>
              <a:gd name="adj2" fmla="val 2391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223C1FB-62F9-D1E1-B18F-5BD1E5DC11D3}"/>
              </a:ext>
            </a:extLst>
          </p:cNvPr>
          <p:cNvSpPr/>
          <p:nvPr/>
        </p:nvSpPr>
        <p:spPr>
          <a:xfrm>
            <a:off x="8534400" y="2811058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39AD8-2C39-6E53-DF4C-836C93A53A10}"/>
                  </a:ext>
                </a:extLst>
              </p:cNvPr>
              <p:cNvSpPr txBox="1"/>
              <p:nvPr/>
            </p:nvSpPr>
            <p:spPr>
              <a:xfrm>
                <a:off x="8778240" y="2734114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39AD8-2C39-6E53-DF4C-836C93A5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2734114"/>
                <a:ext cx="1981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Bent 31">
            <a:extLst>
              <a:ext uri="{FF2B5EF4-FFF2-40B4-BE49-F238E27FC236}">
                <a16:creationId xmlns:a16="http://schemas.microsoft.com/office/drawing/2014/main" id="{751ECD65-E748-5617-B0EF-E7F1F9EBE970}"/>
              </a:ext>
            </a:extLst>
          </p:cNvPr>
          <p:cNvSpPr/>
          <p:nvPr/>
        </p:nvSpPr>
        <p:spPr>
          <a:xfrm flipH="1" flipV="1">
            <a:off x="2362200" y="3504489"/>
            <a:ext cx="7696200" cy="1308601"/>
          </a:xfrm>
          <a:prstGeom prst="bentArrow">
            <a:avLst>
              <a:gd name="adj1" fmla="val 26375"/>
              <a:gd name="adj2" fmla="val 29618"/>
              <a:gd name="adj3" fmla="val 27481"/>
              <a:gd name="adj4" fmla="val 42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EFEAEB-04D3-B80B-9CDA-113190888D69}"/>
                  </a:ext>
                </a:extLst>
              </p:cNvPr>
              <p:cNvSpPr txBox="1"/>
              <p:nvPr/>
            </p:nvSpPr>
            <p:spPr>
              <a:xfrm>
                <a:off x="2990708" y="4645896"/>
                <a:ext cx="70676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Entraîner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via RL sur les données de </a:t>
                </a:r>
                <a:r>
                  <a:rPr lang="en-GB" dirty="0" err="1"/>
                  <a:t>l’episode</a:t>
                </a:r>
                <a:r>
                  <a:rPr lang="en-GB" dirty="0"/>
                  <a:t> </a:t>
                </a:r>
                <a:r>
                  <a:rPr lang="en-GB" dirty="0" err="1"/>
                  <a:t>textuel</a:t>
                </a:r>
                <a:r>
                  <a:rPr lang="en-GB" dirty="0"/>
                  <a:t> </a:t>
                </a:r>
                <a:r>
                  <a:rPr lang="en-GB" dirty="0" err="1"/>
                  <a:t>ainsi</a:t>
                </a:r>
                <a:r>
                  <a:rPr lang="en-GB" dirty="0"/>
                  <a:t> </a:t>
                </a:r>
                <a:r>
                  <a:rPr lang="en-GB" dirty="0" err="1"/>
                  <a:t>obtenu</a:t>
                </a:r>
                <a:r>
                  <a:rPr lang="en-GB" dirty="0"/>
                  <a:t>, avec PPO par </a:t>
                </a:r>
                <a:r>
                  <a:rPr lang="en-GB" dirty="0" err="1"/>
                  <a:t>exemple</a:t>
                </a:r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EFEAEB-04D3-B80B-9CDA-11319088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708" y="4645896"/>
                <a:ext cx="7067692" cy="646331"/>
              </a:xfrm>
              <a:prstGeom prst="rect">
                <a:avLst/>
              </a:prstGeom>
              <a:blipFill>
                <a:blip r:embed="rId4"/>
                <a:stretch>
                  <a:fillRect l="-777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5CB080E4-15B3-38DF-11A5-739164ADF75C}"/>
              </a:ext>
            </a:extLst>
          </p:cNvPr>
          <p:cNvSpPr/>
          <p:nvPr/>
        </p:nvSpPr>
        <p:spPr>
          <a:xfrm>
            <a:off x="2733150" y="2133399"/>
            <a:ext cx="2143650" cy="339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2A7DA-FF75-C023-5274-32155146A1C9}"/>
              </a:ext>
            </a:extLst>
          </p:cNvPr>
          <p:cNvSpPr txBox="1"/>
          <p:nvPr/>
        </p:nvSpPr>
        <p:spPr>
          <a:xfrm>
            <a:off x="9448800" y="1492642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Entraîné</a:t>
            </a:r>
            <a:r>
              <a:rPr lang="en-GB" dirty="0"/>
              <a:t> sur des données </a:t>
            </a:r>
            <a:r>
              <a:rPr lang="en-GB" dirty="0" err="1"/>
              <a:t>humaines</a:t>
            </a:r>
            <a:endParaRPr lang="en-GB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CE1FCB1-8255-F176-EB04-67AC711CC8E7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924800" y="1815807"/>
            <a:ext cx="1524000" cy="551309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8C589-8468-1267-2693-4B6B0098471E}"/>
                  </a:ext>
                </a:extLst>
              </p:cNvPr>
              <p:cNvSpPr txBox="1"/>
              <p:nvPr/>
            </p:nvSpPr>
            <p:spPr>
              <a:xfrm>
                <a:off x="458370" y="6172870"/>
                <a:ext cx="7696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800" b="0" spc="-5" dirty="0">
                    <a:solidFill>
                      <a:schemeClr val="tx1"/>
                    </a:solidFill>
                    <a:cs typeface="Cambria Math"/>
                  </a:rPr>
                  <a:t>Pre-training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Fine-tuning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RL 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8C589-8468-1267-2693-4B6B00984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70" y="6172870"/>
                <a:ext cx="7696199" cy="369332"/>
              </a:xfrm>
              <a:prstGeom prst="rect">
                <a:avLst/>
              </a:prstGeom>
              <a:blipFill>
                <a:blip r:embed="rId5"/>
                <a:stretch>
                  <a:fillRect l="-633" t="-11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4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21" grpId="0" animBg="1"/>
      <p:bldP spid="26" grpId="0" animBg="1"/>
      <p:bldP spid="29" grpId="0"/>
      <p:bldP spid="32" grpId="0" animBg="1"/>
      <p:bldP spid="34" grpId="0"/>
      <p:bldP spid="3" grpId="0" animBg="1"/>
      <p:bldP spid="13" grpId="0"/>
      <p:bldP spid="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9F9A-D348-A5DF-6ED4-DA63C6A2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BCDE-0047-85DB-866D-BFAADC2884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AF621A4-821C-B394-6DC0-0E413726960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Des préférences au modèle de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C1CD55-6495-11A9-F13C-CA012FEBBE1A}"/>
                  </a:ext>
                </a:extLst>
              </p:cNvPr>
              <p:cNvSpPr txBox="1"/>
              <p:nvPr/>
            </p:nvSpPr>
            <p:spPr>
              <a:xfrm>
                <a:off x="381000" y="2710993"/>
                <a:ext cx="7467600" cy="2164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Modèle de Bradley-Terry Cooper : la </a:t>
                </a:r>
                <a:r>
                  <a:rPr lang="en-GB" dirty="0" err="1"/>
                  <a:t>probabilité</a:t>
                </a:r>
                <a:r>
                  <a:rPr lang="en-GB" dirty="0"/>
                  <a:t> d’être </a:t>
                </a:r>
                <a:r>
                  <a:rPr lang="en-GB" dirty="0" err="1"/>
                  <a:t>préférée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proportionelle</a:t>
                </a:r>
                <a:r>
                  <a:rPr lang="en-GB" dirty="0"/>
                  <a:t> à </a:t>
                </a:r>
                <a:r>
                  <a:rPr lang="en-GB" dirty="0" err="1"/>
                  <a:t>l’exponentielle</a:t>
                </a:r>
                <a:r>
                  <a:rPr lang="en-GB" dirty="0"/>
                  <a:t> de la “</a:t>
                </a:r>
                <a:r>
                  <a:rPr lang="en-GB" i="1" dirty="0" err="1"/>
                  <a:t>vraie</a:t>
                </a:r>
                <a:r>
                  <a:rPr lang="en-GB" i="1" dirty="0"/>
                  <a:t>” </a:t>
                </a:r>
                <a:r>
                  <a:rPr lang="en-GB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  <a:p>
                <a:endParaRPr lang="en-GB" dirty="0"/>
              </a:p>
              <a:p>
                <a:r>
                  <a:rPr lang="en-GB" dirty="0"/>
                  <a:t>On peut </a:t>
                </a:r>
                <a:r>
                  <a:rPr lang="en-GB" dirty="0" err="1"/>
                  <a:t>alors</a:t>
                </a:r>
                <a:r>
                  <a:rPr lang="en-GB" dirty="0"/>
                  <a:t> entrainer un reward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en </a:t>
                </a:r>
                <a:r>
                  <a:rPr lang="en-GB" dirty="0" err="1"/>
                  <a:t>entraînant</a:t>
                </a:r>
                <a:r>
                  <a:rPr lang="en-GB" dirty="0"/>
                  <a:t> un </a:t>
                </a:r>
                <a:r>
                  <a:rPr lang="en-GB" dirty="0" err="1"/>
                  <a:t>tel</a:t>
                </a:r>
                <a:r>
                  <a:rPr lang="en-GB" dirty="0"/>
                  <a:t> </a:t>
                </a:r>
                <a:r>
                  <a:rPr lang="en-GB" dirty="0" err="1"/>
                  <a:t>classifieur</a:t>
                </a:r>
                <a:r>
                  <a:rPr lang="en-GB" dirty="0"/>
                  <a:t> </a:t>
                </a:r>
                <a:r>
                  <a:rPr lang="en-GB" dirty="0" err="1"/>
                  <a:t>binaire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qui repose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C1CD55-6495-11A9-F13C-CA012FEB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10993"/>
                <a:ext cx="7467600" cy="2164823"/>
              </a:xfrm>
              <a:prstGeom prst="rect">
                <a:avLst/>
              </a:prstGeom>
              <a:blipFill>
                <a:blip r:embed="rId2"/>
                <a:stretch>
                  <a:fillRect l="-735" t="-1690" b="-25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4AD88-315E-0E40-2291-DDE862520BC0}"/>
                  </a:ext>
                </a:extLst>
              </p:cNvPr>
              <p:cNvSpPr txBox="1"/>
              <p:nvPr/>
            </p:nvSpPr>
            <p:spPr>
              <a:xfrm>
                <a:off x="364435" y="1443706"/>
                <a:ext cx="9677400" cy="723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</a:t>
                </a:r>
                <a:r>
                  <a:rPr lang="en-GB" dirty="0"/>
                  <a:t>our entrainer un reward model, les données </a:t>
                </a:r>
                <a:r>
                  <a:rPr lang="en-GB" dirty="0" err="1"/>
                  <a:t>sont</a:t>
                </a:r>
                <a:r>
                  <a:rPr lang="en-GB" dirty="0"/>
                  <a:t> </a:t>
                </a:r>
                <a:r>
                  <a:rPr lang="en-GB" dirty="0" err="1"/>
                  <a:t>souvent</a:t>
                </a:r>
                <a:r>
                  <a:rPr lang="en-GB" dirty="0"/>
                  <a:t> des </a:t>
                </a:r>
                <a:r>
                  <a:rPr lang="en-GB" i="1" dirty="0" err="1"/>
                  <a:t>préférences</a:t>
                </a:r>
                <a:r>
                  <a:rPr lang="en-GB" dirty="0"/>
                  <a:t> (ou des </a:t>
                </a:r>
                <a:r>
                  <a:rPr lang="en-GB" dirty="0" err="1"/>
                  <a:t>classements</a:t>
                </a:r>
                <a:r>
                  <a:rPr lang="en-GB" dirty="0"/>
                  <a:t>) entre </a:t>
                </a:r>
                <a:r>
                  <a:rPr lang="en-GB" dirty="0" err="1"/>
                  <a:t>plusieurs</a:t>
                </a:r>
                <a:r>
                  <a:rPr lang="en-GB" dirty="0"/>
                  <a:t> </a:t>
                </a:r>
                <a:r>
                  <a:rPr lang="en-GB" dirty="0" err="1"/>
                  <a:t>réponses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le prompt,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GB" dirty="0"/>
                  <a:t> la </a:t>
                </a:r>
                <a:r>
                  <a:rPr lang="en-GB" dirty="0" err="1"/>
                  <a:t>réponse</a:t>
                </a:r>
                <a:r>
                  <a:rPr lang="en-GB" dirty="0"/>
                  <a:t> </a:t>
                </a:r>
                <a:r>
                  <a:rPr lang="en-GB" dirty="0" err="1"/>
                  <a:t>préférée</a:t>
                </a:r>
                <a:r>
                  <a:rPr lang="en-GB" dirty="0"/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4AD88-315E-0E40-2291-DDE862520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5" y="1443706"/>
                <a:ext cx="9677400" cy="723147"/>
              </a:xfrm>
              <a:prstGeom prst="rect">
                <a:avLst/>
              </a:prstGeom>
              <a:blipFill>
                <a:blip r:embed="rId3"/>
                <a:stretch>
                  <a:fillRect l="-567" t="-5085" b="-5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6EAA1B3-6198-ACDA-D79B-60FFC1C4CE15}"/>
              </a:ext>
            </a:extLst>
          </p:cNvPr>
          <p:cNvSpPr txBox="1"/>
          <p:nvPr/>
        </p:nvSpPr>
        <p:spPr>
          <a:xfrm>
            <a:off x="8098735" y="2748444"/>
            <a:ext cx="388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Il </a:t>
            </a:r>
            <a:r>
              <a:rPr lang="en-GB" dirty="0" err="1"/>
              <a:t>existe</a:t>
            </a:r>
            <a:r>
              <a:rPr lang="en-GB" dirty="0"/>
              <a:t> aussi des </a:t>
            </a:r>
            <a:r>
              <a:rPr lang="en-GB" dirty="0" err="1"/>
              <a:t>méthodes</a:t>
            </a:r>
            <a:r>
              <a:rPr lang="en-GB" dirty="0"/>
              <a:t> de RLHF qui </a:t>
            </a:r>
            <a:r>
              <a:rPr lang="en-GB" dirty="0" err="1"/>
              <a:t>n’ont</a:t>
            </a:r>
            <a:r>
              <a:rPr lang="en-GB" dirty="0"/>
              <a:t> pas besoin </a:t>
            </a:r>
            <a:r>
              <a:rPr lang="en-GB" dirty="0" err="1"/>
              <a:t>d’entrainer</a:t>
            </a:r>
            <a:r>
              <a:rPr lang="en-GB" dirty="0"/>
              <a:t> un reward model </a:t>
            </a:r>
            <a:r>
              <a:rPr lang="en-GB" dirty="0" err="1"/>
              <a:t>tel</a:t>
            </a:r>
            <a:r>
              <a:rPr lang="en-GB" dirty="0"/>
              <a:t> que </a:t>
            </a:r>
            <a:r>
              <a:rPr lang="en-GB" dirty="0">
                <a:solidFill>
                  <a:srgbClr val="00B0F0"/>
                </a:solidFill>
              </a:rPr>
              <a:t>Direct Preference Optimization.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9406B5-5880-598C-79EB-E6E7B6E0A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8" y="5448898"/>
            <a:ext cx="9356035" cy="938981"/>
          </a:xfrm>
          <a:prstGeom prst="rect">
            <a:avLst/>
          </a:prstGeom>
        </p:spPr>
      </p:pic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C207D985-3222-FE44-E0CC-F4DF081F981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5400000">
            <a:off x="7084899" y="2491961"/>
            <a:ext cx="1500125" cy="441374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6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44659</TotalTime>
  <Words>8618</Words>
  <Application>Microsoft Office PowerPoint</Application>
  <PresentationFormat>Widescreen</PresentationFormat>
  <Paragraphs>1553</Paragraphs>
  <Slides>113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Calibri</vt:lpstr>
      <vt:lpstr>Calibri Light</vt:lpstr>
      <vt:lpstr>Cambria Math</vt:lpstr>
      <vt:lpstr>Lucida Grande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Principe du RL : interaction env./agent</vt:lpstr>
      <vt:lpstr>Principe du RL : la politique</vt:lpstr>
      <vt:lpstr>Principe du RL : transitions et épisodes</vt:lpstr>
      <vt:lpstr>Principe du RL : gain futur</vt:lpstr>
      <vt:lpstr>Principe du RL : l’environnement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Model-free vs. Model-based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 (Student at CentraleSupelec)</cp:lastModifiedBy>
  <cp:revision>77</cp:revision>
  <dcterms:created xsi:type="dcterms:W3CDTF">2022-07-01T12:54:52Z</dcterms:created>
  <dcterms:modified xsi:type="dcterms:W3CDTF">2025-11-03T14:13:37Z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